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386" r:id="rId3"/>
    <p:sldId id="387" r:id="rId4"/>
    <p:sldId id="388" r:id="rId5"/>
    <p:sldId id="389" r:id="rId6"/>
    <p:sldId id="401" r:id="rId7"/>
    <p:sldId id="256" r:id="rId8"/>
    <p:sldId id="258" r:id="rId9"/>
    <p:sldId id="274" r:id="rId10"/>
    <p:sldId id="257" r:id="rId11"/>
    <p:sldId id="399" r:id="rId12"/>
    <p:sldId id="266" r:id="rId13"/>
    <p:sldId id="390" r:id="rId14"/>
    <p:sldId id="262" r:id="rId15"/>
    <p:sldId id="270" r:id="rId16"/>
    <p:sldId id="264" r:id="rId17"/>
    <p:sldId id="398" r:id="rId18"/>
    <p:sldId id="273" r:id="rId19"/>
    <p:sldId id="400" r:id="rId20"/>
    <p:sldId id="263" r:id="rId21"/>
    <p:sldId id="272" r:id="rId22"/>
    <p:sldId id="396" r:id="rId23"/>
    <p:sldId id="394" r:id="rId24"/>
    <p:sldId id="391" r:id="rId25"/>
    <p:sldId id="395" r:id="rId26"/>
    <p:sldId id="26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99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15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6094-5BE6-8718-8A68-253BEB02C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8FC2D-509C-EDE9-8B0C-12E21F25F9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E29B8-BFA9-8AB8-B6AE-953E9832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4D23-D2C9-4376-88B8-9468BA28323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D57D1-8DFD-AA59-8097-7361966E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E182E-B2CF-56A3-A1C3-14DA0C96C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5D6-2D33-44BD-A7DF-88563F8C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4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EE387-D420-371A-D017-21599A745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2BE3BB-A3F7-C46A-D5E6-A89DC56F0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6B66B-1305-8730-0C31-B01F2D9D0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4D23-D2C9-4376-88B8-9468BA28323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4670-3B9A-8A99-A1AD-9CEF9A1D9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F7E58-8C6F-EA37-ABE4-8A048A03D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5D6-2D33-44BD-A7DF-88563F8C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9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821805-496A-319C-18CE-0C760F5EC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9E5E18-BEBF-A1DC-9F55-7A14159A0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B9746-79AF-647E-5668-F8E8FA6D7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4D23-D2C9-4376-88B8-9468BA28323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BF888-DA9D-FF62-FDC6-F55FD7F06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13A83-E0CD-38F3-6A2C-FC36A7F45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5D6-2D33-44BD-A7DF-88563F8C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0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B356-64D0-E099-36C9-B319A198F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85D57-C5C3-306E-C610-283F2A570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0A1CD-A71E-5091-A59A-581DD1441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4D23-D2C9-4376-88B8-9468BA28323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DE542-13E4-83E0-3763-4B30EE40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1A5BB-55BB-72A6-E05A-226002814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5D6-2D33-44BD-A7DF-88563F8C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54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DDC99-C5A7-B1AF-976C-F91F7DB24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706CE-F9DE-62B0-0776-F4ACBD676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87031-DAE1-8903-7EA9-16F9E522E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4D23-D2C9-4376-88B8-9468BA28323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8D0C0-CF8D-EF87-B314-1CE534F1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233DB-FAF4-1511-DD57-DD697656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5D6-2D33-44BD-A7DF-88563F8C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5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E7195-1820-A4F2-17B6-F53C7507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ACF77-4428-9FAF-86BF-CD05E1AF2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6793D-BB6B-0779-845A-5F508EE29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CA76A-0DA7-11B0-24A6-E210FBEFD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4D23-D2C9-4376-88B8-9468BA28323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383CE-E0FC-57CA-7F52-63A56951F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BB923-3133-6C45-43AB-13687A19B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5D6-2D33-44BD-A7DF-88563F8C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9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A866E-1F4A-C259-476B-660CAB117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9C325-14AF-AC84-F486-C8276F524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2AA02-8FAD-09DE-3C40-1285678C9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53638-5676-7F41-78D5-1ADEEE828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5339C6-A6F0-4851-12C8-2E848A03E6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5BD589-97A0-57B6-D9F9-38967FC74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4D23-D2C9-4376-88B8-9468BA28323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A3804C-9180-9B3D-E554-A0A1DCBCE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077D8-1ADA-D1F4-FFD5-AF5AE4CE1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5D6-2D33-44BD-A7DF-88563F8C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6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76800-CEC7-F62F-FDF4-92BD7CFF1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FF6E14-9951-3C19-54F3-EEC9D5577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4D23-D2C9-4376-88B8-9468BA28323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ADACC-746C-4062-115B-3E8A3C4A7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9B6BB3-AC98-A0D5-2283-4C97E492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5D6-2D33-44BD-A7DF-88563F8C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9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67C4B-51D5-E520-AC08-A30E9ADB2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4D23-D2C9-4376-88B8-9468BA28323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C9C14-4372-95E7-D78D-4281B2F6E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54059-1DFD-EC38-6636-C26002549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5D6-2D33-44BD-A7DF-88563F8C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29B9D-B9BF-F72F-5AAB-5B07E83F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99721-734A-7742-B4E1-FF1D46EF1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E069D-ECF2-4888-A1F5-F8ABC410C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4769C-5C1D-5B84-490A-2317EC7CF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4D23-D2C9-4376-88B8-9468BA28323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6B8E4-6823-A3AC-936B-DF2795C4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1CB10-607F-D070-ACF4-65E7769B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5D6-2D33-44BD-A7DF-88563F8C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8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F1651-F351-9505-2258-DB4150C6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3A853E-3786-CF85-ACB0-617AEBA4FF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DACA1-7EB6-1544-CA83-BE9E796BB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1352A-21CD-568F-3EB4-F9B3D830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4D23-D2C9-4376-88B8-9468BA28323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597AA0-198E-1E9A-82D6-3CD9F3BBB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97FD2-D2A8-7D1B-1943-912D4ECCD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5D6-2D33-44BD-A7DF-88563F8C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9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1">
                <a:lumMod val="75000"/>
              </a:schemeClr>
            </a:gs>
            <a:gs pos="70000">
              <a:schemeClr val="tx2">
                <a:lumMod val="5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4EF8F-A1C0-98FE-51D6-10F451A6B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92C01-345E-F437-0556-6E39786B3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23266-DCEB-F819-439E-DEE2CB6350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E4D23-D2C9-4376-88B8-9468BA28323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E742F-05E8-A030-081F-BF47A697D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34BC6-176C-E889-8E65-FFFCCE712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E15D6-2D33-44BD-A7DF-88563F8C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1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 dirty="0">
              <a:solidFill>
                <a:schemeClr val="bg1"/>
              </a:solidFill>
              <a:effectLst/>
            </a:endParaRPr>
          </a:p>
          <a:p>
            <a:endParaRPr lang="en-U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3944" y="1089080"/>
            <a:ext cx="96332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400" b="1" dirty="0">
              <a:solidFill>
                <a:schemeClr val="bg1"/>
              </a:solidFill>
              <a:effectLst/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  <a:effectLst/>
              </a:rPr>
              <a:t>Assistance League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effectLst/>
              </a:rPr>
              <a:t>of Mid-Missouri®</a:t>
            </a:r>
          </a:p>
          <a:p>
            <a:pPr algn="ctr"/>
            <a:endParaRPr lang="en-US" sz="5400" b="1" dirty="0">
              <a:solidFill>
                <a:schemeClr val="bg1"/>
              </a:solidFill>
              <a:effectLst/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  <a:effectLst/>
              </a:rPr>
              <a:t>Anne Banning Leadership Award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effectLst/>
              </a:rPr>
              <a:t>2024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6BF96D-3E53-D207-0D87-FAABBDFCD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66640"/>
            <a:ext cx="2886184" cy="278932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06 Dancing Queen_instrumental">
            <a:hlinkClick r:id="" action="ppaction://media"/>
            <a:extLst>
              <a:ext uri="{FF2B5EF4-FFF2-40B4-BE49-F238E27FC236}">
                <a16:creationId xmlns:a16="http://schemas.microsoft.com/office/drawing/2014/main" id="{A11F84AB-C0AB-59CF-0B41-89F9F18651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116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5862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2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967059-8889-65E4-F081-504AD00CC1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6"/>
          <a:stretch/>
        </p:blipFill>
        <p:spPr>
          <a:xfrm>
            <a:off x="1985960" y="2046082"/>
            <a:ext cx="8220075" cy="3364398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3963EB-FC61-D6CE-9808-5ECDF590B833}"/>
              </a:ext>
            </a:extLst>
          </p:cNvPr>
          <p:cNvSpPr txBox="1"/>
          <p:nvPr/>
        </p:nvSpPr>
        <p:spPr>
          <a:xfrm>
            <a:off x="888568" y="-11671"/>
            <a:ext cx="10414862" cy="19389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/>
              </a:rPr>
              <a:t>Lynnanne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has also served on the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national level 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as committee member for Strategic Planning and for Public Relations.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84BFE4-B11E-786C-2572-C3BFF6B6ECF3}"/>
              </a:ext>
            </a:extLst>
          </p:cNvPr>
          <p:cNvSpPr txBox="1"/>
          <p:nvPr/>
        </p:nvSpPr>
        <p:spPr>
          <a:xfrm>
            <a:off x="1736837" y="5561530"/>
            <a:ext cx="8718322" cy="107721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/>
              </a:rPr>
              <a:t>Lynnanne with other ALMM national officers: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/>
              </a:rPr>
              <a:t>Jean </a:t>
            </a:r>
            <a:r>
              <a:rPr lang="en-US" sz="3200" b="1" dirty="0" err="1">
                <a:solidFill>
                  <a:schemeClr val="bg1"/>
                </a:solidFill>
                <a:effectLst/>
              </a:rPr>
              <a:t>Gurucharri</a:t>
            </a:r>
            <a:r>
              <a:rPr lang="en-US" sz="3200" b="1" dirty="0">
                <a:solidFill>
                  <a:schemeClr val="bg1"/>
                </a:solidFill>
                <a:effectLst/>
              </a:rPr>
              <a:t>, Marilyn </a:t>
            </a:r>
            <a:r>
              <a:rPr lang="en-US" sz="3200" b="1" dirty="0" err="1">
                <a:solidFill>
                  <a:schemeClr val="bg1"/>
                </a:solidFill>
                <a:effectLst/>
              </a:rPr>
              <a:t>Starwalt</a:t>
            </a:r>
            <a:r>
              <a:rPr lang="en-US" sz="3200" b="1" dirty="0">
                <a:solidFill>
                  <a:schemeClr val="bg1"/>
                </a:solidFill>
                <a:effectLst/>
              </a:rPr>
              <a:t>, Betsy </a:t>
            </a:r>
            <a:r>
              <a:rPr lang="en-US" sz="3200" b="1" dirty="0" err="1">
                <a:solidFill>
                  <a:schemeClr val="bg1"/>
                </a:solidFill>
                <a:effectLst/>
              </a:rPr>
              <a:t>Rall</a:t>
            </a:r>
            <a:endParaRPr lang="en-US" sz="32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88B9EF-7138-2279-AE73-3699DFA4081A}"/>
              </a:ext>
            </a:extLst>
          </p:cNvPr>
          <p:cNvSpPr/>
          <p:nvPr/>
        </p:nvSpPr>
        <p:spPr>
          <a:xfrm>
            <a:off x="1922291" y="1789289"/>
            <a:ext cx="2103911" cy="3237643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6126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3267B3-1815-5C91-48B8-9BECD576FD07}"/>
              </a:ext>
            </a:extLst>
          </p:cNvPr>
          <p:cNvSpPr txBox="1"/>
          <p:nvPr/>
        </p:nvSpPr>
        <p:spPr>
          <a:xfrm>
            <a:off x="413288" y="4397380"/>
            <a:ext cx="11639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/>
              </a:rPr>
              <a:t>Weekly, she oversees the houseware posts and photos and responds to customers’ inquiries.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F747B6-8BF4-A3D3-F618-08F5E0899991}"/>
              </a:ext>
            </a:extLst>
          </p:cNvPr>
          <p:cNvSpPr txBox="1"/>
          <p:nvPr/>
        </p:nvSpPr>
        <p:spPr>
          <a:xfrm>
            <a:off x="3610765" y="1014070"/>
            <a:ext cx="78008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/>
              </a:rPr>
              <a:t>Lynnanne has been instrumental in developing </a:t>
            </a:r>
            <a:r>
              <a:rPr lang="en-US" sz="4400" b="1" u="sng" dirty="0">
                <a:solidFill>
                  <a:schemeClr val="bg1"/>
                </a:solidFill>
                <a:effectLst/>
              </a:rPr>
              <a:t>broadcast and now digital publicity</a:t>
            </a:r>
            <a:r>
              <a:rPr lang="en-US" sz="4400" b="1" dirty="0">
                <a:solidFill>
                  <a:schemeClr val="bg1"/>
                </a:solidFill>
                <a:effectLst/>
              </a:rPr>
              <a:t> for the chapter and Upscale Resale.</a:t>
            </a:r>
          </a:p>
        </p:txBody>
      </p:sp>
      <p:pic>
        <p:nvPicPr>
          <p:cNvPr id="3" name="Picture 4" descr="CONSUMER PROTECTION FAQ – Moving Claims | Arbitration Program For ...">
            <a:extLst>
              <a:ext uri="{FF2B5EF4-FFF2-40B4-BE49-F238E27FC236}">
                <a16:creationId xmlns:a16="http://schemas.microsoft.com/office/drawing/2014/main" id="{F88FBDDE-AC94-62FD-7981-EBA08714B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4" y="555689"/>
            <a:ext cx="2251020" cy="22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09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B24D3-8998-AB62-EA14-5BA064671D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t="8986" r="14782" b="10807"/>
          <a:stretch/>
        </p:blipFill>
        <p:spPr>
          <a:xfrm>
            <a:off x="5040208" y="1806509"/>
            <a:ext cx="6735925" cy="3754597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77554B-02B5-1F8B-EBF4-C98FF579F9C0}"/>
              </a:ext>
            </a:extLst>
          </p:cNvPr>
          <p:cNvSpPr txBox="1"/>
          <p:nvPr/>
        </p:nvSpPr>
        <p:spPr>
          <a:xfrm>
            <a:off x="183396" y="201289"/>
            <a:ext cx="12008604" cy="132343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/>
              </a:rPr>
              <a:t>Lynnanne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loves to talk about ALMM’s accomplishments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. . . and she’s good at it!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FD780-202D-B2AC-923D-AAC0E24C56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6" t="14588" r="21204"/>
          <a:stretch/>
        </p:blipFill>
        <p:spPr>
          <a:xfrm>
            <a:off x="501761" y="1806510"/>
            <a:ext cx="4171010" cy="3754596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3079A5-A770-958B-DEF8-1E6A7EC8C2F4}"/>
              </a:ext>
            </a:extLst>
          </p:cNvPr>
          <p:cNvSpPr txBox="1"/>
          <p:nvPr/>
        </p:nvSpPr>
        <p:spPr>
          <a:xfrm>
            <a:off x="453324" y="5657671"/>
            <a:ext cx="11285350" cy="120032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/>
              </a:rPr>
              <a:t>Speaking at open houses, being interviewed about chapter activities, presenting to civic groups </a:t>
            </a:r>
          </a:p>
        </p:txBody>
      </p:sp>
    </p:spTree>
    <p:extLst>
      <p:ext uri="{BB962C8B-B14F-4D97-AF65-F5344CB8AC3E}">
        <p14:creationId xmlns:p14="http://schemas.microsoft.com/office/powerpoint/2010/main" val="160719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00">
        <p:fade/>
      </p:transition>
    </mc:Choice>
    <mc:Fallback>
      <p:transition spd="med" advTm="1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E387D3-92F1-827C-80D9-628793AEE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3254" r="7145" b="22223"/>
          <a:stretch/>
        </p:blipFill>
        <p:spPr>
          <a:xfrm>
            <a:off x="5701002" y="3078994"/>
            <a:ext cx="5393411" cy="3627826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6745AD-2CED-3222-C0D3-3BE862FDAE28}"/>
              </a:ext>
            </a:extLst>
          </p:cNvPr>
          <p:cNvSpPr txBox="1"/>
          <p:nvPr/>
        </p:nvSpPr>
        <p:spPr>
          <a:xfrm>
            <a:off x="0" y="3923411"/>
            <a:ext cx="5393412" cy="19389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marL="403225"/>
            <a:r>
              <a:rPr lang="en-US" sz="4000" b="1" dirty="0">
                <a:solidFill>
                  <a:schemeClr val="bg1"/>
                </a:solidFill>
                <a:effectLst/>
              </a:rPr>
              <a:t>After 22 years, the letter was replaced by CoMoGives in 2022.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C8C18C-DC33-F9B2-302B-19DE7F72BD25}"/>
              </a:ext>
            </a:extLst>
          </p:cNvPr>
          <p:cNvSpPr txBox="1"/>
          <p:nvPr/>
        </p:nvSpPr>
        <p:spPr>
          <a:xfrm>
            <a:off x="3172074" y="151180"/>
            <a:ext cx="8229600" cy="255454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</a:rPr>
              <a:t>Lynnanne had the idea and wrote the “Fill Your Heart”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Donor Letter in 2000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to help replace funds lost by discontinuing calendar sales.</a:t>
            </a:r>
          </a:p>
        </p:txBody>
      </p:sp>
      <p:pic>
        <p:nvPicPr>
          <p:cNvPr id="2" name="Picture 4" descr="CONSUMER PROTECTION FAQ – Moving Claims | Arbitration Program For ...">
            <a:extLst>
              <a:ext uri="{FF2B5EF4-FFF2-40B4-BE49-F238E27FC236}">
                <a16:creationId xmlns:a16="http://schemas.microsoft.com/office/drawing/2014/main" id="{173FB9F6-C88E-C8DC-F924-8DA622DA6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4" y="555689"/>
            <a:ext cx="2251020" cy="22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03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00">
        <p:fade/>
      </p:transition>
    </mc:Choice>
    <mc:Fallback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F98EEB-417A-DEE9-9894-10A573BF96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4" t="20751" r="11216"/>
          <a:stretch/>
        </p:blipFill>
        <p:spPr>
          <a:xfrm>
            <a:off x="5418425" y="3543241"/>
            <a:ext cx="5796366" cy="3789336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B2E3CF-AC7A-AD14-4998-AD27B8DE8C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83" r="7215"/>
          <a:stretch/>
        </p:blipFill>
        <p:spPr>
          <a:xfrm>
            <a:off x="253176" y="229353"/>
            <a:ext cx="3614057" cy="4568868"/>
          </a:xfrm>
          <a:prstGeom prst="rect">
            <a:avLst/>
          </a:prstGeom>
          <a:ln w="57150">
            <a:solidFill>
              <a:schemeClr val="accent1"/>
            </a:solidFill>
          </a:ln>
          <a:effectLst>
            <a:glow rad="127000">
              <a:schemeClr val="bg1"/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472850-4ABD-F32A-BB77-B06DC7981F1F}"/>
              </a:ext>
            </a:extLst>
          </p:cNvPr>
          <p:cNvSpPr txBox="1"/>
          <p:nvPr/>
        </p:nvSpPr>
        <p:spPr>
          <a:xfrm>
            <a:off x="4197247" y="144660"/>
            <a:ext cx="7465102" cy="31700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</a:rPr>
              <a:t>She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never shies away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from work––baking cookies, working garage sales, helping with ACTION! Week, condensing collection tubs in housewares.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AE3EE0-4584-98FD-5EE0-C2B94462F645}"/>
              </a:ext>
            </a:extLst>
          </p:cNvPr>
          <p:cNvSpPr txBox="1"/>
          <p:nvPr/>
        </p:nvSpPr>
        <p:spPr>
          <a:xfrm>
            <a:off x="192767" y="5103674"/>
            <a:ext cx="4193721" cy="175432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/>
              </a:rPr>
              <a:t>Lynnanne</a:t>
            </a:r>
            <a:r>
              <a:rPr lang="en-US" sz="3600" b="1" dirty="0">
                <a:solidFill>
                  <a:schemeClr val="bg1"/>
                </a:solidFill>
                <a:effectLst/>
              </a:rPr>
              <a:t> is willing to do the big jobs and the little ones.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1E3C579-C4E3-5879-C391-726605A9BC49}"/>
              </a:ext>
            </a:extLst>
          </p:cNvPr>
          <p:cNvSpPr/>
          <p:nvPr/>
        </p:nvSpPr>
        <p:spPr>
          <a:xfrm>
            <a:off x="6896746" y="4158534"/>
            <a:ext cx="1050527" cy="1279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306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00">
        <p:fade/>
      </p:transition>
    </mc:Choice>
    <mc:Fallback>
      <p:transition spd="med" advTm="1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E11D4-E047-8FE8-1891-9EE0B0E84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14991" r="33903" b="22051"/>
          <a:stretch/>
        </p:blipFill>
        <p:spPr>
          <a:xfrm>
            <a:off x="237902" y="1096505"/>
            <a:ext cx="4448014" cy="4664990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761A76-F354-4412-BE2A-9D0152D8AA92}"/>
              </a:ext>
            </a:extLst>
          </p:cNvPr>
          <p:cNvSpPr txBox="1"/>
          <p:nvPr/>
        </p:nvSpPr>
        <p:spPr>
          <a:xfrm>
            <a:off x="4943959" y="335845"/>
            <a:ext cx="7248041" cy="624786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</a:rPr>
              <a:t>Many of </a:t>
            </a:r>
            <a:r>
              <a:rPr lang="en-US" sz="4000" b="1" dirty="0" err="1">
                <a:solidFill>
                  <a:schemeClr val="bg1"/>
                </a:solidFill>
                <a:effectLst/>
              </a:rPr>
              <a:t>Lynnanne’s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volunteer hours have been spent organizing and managing the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housewares department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of Upscale Resale. </a:t>
            </a:r>
          </a:p>
          <a:p>
            <a:endParaRPr lang="en-US" sz="4000" b="1" dirty="0">
              <a:solidFill>
                <a:schemeClr val="bg1"/>
              </a:solidFill>
              <a:effectLst/>
            </a:endParaRPr>
          </a:p>
          <a:p>
            <a:r>
              <a:rPr lang="en-US" sz="4000" b="1" dirty="0">
                <a:solidFill>
                  <a:schemeClr val="bg1"/>
                </a:solidFill>
                <a:effectLst/>
              </a:rPr>
              <a:t>One of her team members says, “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She’s a genius at organizing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us and keeping the merchandise flowing from donor to customer.”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716F8B-5992-A65D-2CE0-DBE44B8EEE94}"/>
              </a:ext>
            </a:extLst>
          </p:cNvPr>
          <p:cNvSpPr/>
          <p:nvPr/>
        </p:nvSpPr>
        <p:spPr>
          <a:xfrm>
            <a:off x="1662127" y="860546"/>
            <a:ext cx="1289621" cy="2043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169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00">
        <p:fade/>
      </p:transition>
    </mc:Choice>
    <mc:Fallback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4D341-9763-DAA1-7A7A-94DBBC86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r="4429"/>
          <a:stretch/>
        </p:blipFill>
        <p:spPr>
          <a:xfrm>
            <a:off x="449452" y="388755"/>
            <a:ext cx="5842861" cy="4855244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87F574-D52C-BE2C-3F63-3D6371E7FFB2}"/>
              </a:ext>
            </a:extLst>
          </p:cNvPr>
          <p:cNvSpPr txBox="1"/>
          <p:nvPr/>
        </p:nvSpPr>
        <p:spPr>
          <a:xfrm>
            <a:off x="6958739" y="307998"/>
            <a:ext cx="5543227" cy="501675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</a:rPr>
              <a:t>Lynnanne had four faithful helpers during the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COVID closure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to accept and organize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donations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. </a:t>
            </a:r>
          </a:p>
          <a:p>
            <a:endParaRPr lang="en-US" sz="4000" b="1" dirty="0">
              <a:solidFill>
                <a:schemeClr val="bg1"/>
              </a:solidFill>
              <a:effectLst/>
            </a:endParaRPr>
          </a:p>
          <a:p>
            <a:r>
              <a:rPr lang="en-US" sz="4000" b="1" dirty="0">
                <a:solidFill>
                  <a:schemeClr val="bg1"/>
                </a:solidFill>
                <a:effectLst/>
              </a:rPr>
              <a:t>They all worked many, many hours.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1DABFD-DA5E-33EA-1FF8-BB644ED01CA0}"/>
              </a:ext>
            </a:extLst>
          </p:cNvPr>
          <p:cNvSpPr txBox="1"/>
          <p:nvPr/>
        </p:nvSpPr>
        <p:spPr>
          <a:xfrm>
            <a:off x="0" y="5515138"/>
            <a:ext cx="6420173" cy="107721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/>
              </a:rPr>
              <a:t>Kathy Corcoran, Karen Rogers,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/>
              </a:rPr>
              <a:t>Mary Hazelrigg (and Mary Humlicek)</a:t>
            </a:r>
            <a:endParaRPr lang="en-US" sz="32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339314-881B-6842-6012-789EB08F3324}"/>
              </a:ext>
            </a:extLst>
          </p:cNvPr>
          <p:cNvSpPr/>
          <p:nvPr/>
        </p:nvSpPr>
        <p:spPr>
          <a:xfrm>
            <a:off x="449452" y="770275"/>
            <a:ext cx="1952785" cy="253086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1585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00">
        <p:fade/>
      </p:transition>
    </mc:Choice>
    <mc:Fallback>
      <p:transition spd="med" advTm="1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A80C47-F92A-5BFE-8C7B-5726D5A3F00C}"/>
              </a:ext>
            </a:extLst>
          </p:cNvPr>
          <p:cNvSpPr txBox="1"/>
          <p:nvPr/>
        </p:nvSpPr>
        <p:spPr>
          <a:xfrm>
            <a:off x="514662" y="393414"/>
            <a:ext cx="1131165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6425"/>
            <a:r>
              <a:rPr lang="en-US" sz="4000" b="1" dirty="0">
                <a:solidFill>
                  <a:schemeClr val="bg1"/>
                </a:solidFill>
                <a:effectLst/>
              </a:rPr>
              <a:t>After Upscale Resale was closed in March 2020, Lynnanne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established the donation process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to sort goods more efficiently.</a:t>
            </a:r>
          </a:p>
          <a:p>
            <a:endParaRPr lang="en-US" sz="2400" b="1" dirty="0">
              <a:solidFill>
                <a:schemeClr val="bg1"/>
              </a:solidFill>
              <a:effectLst/>
            </a:endParaRPr>
          </a:p>
          <a:p>
            <a:r>
              <a:rPr lang="en-US" sz="4000" b="1" dirty="0">
                <a:solidFill>
                  <a:schemeClr val="bg1"/>
                </a:solidFill>
                <a:effectLst/>
              </a:rPr>
              <a:t>When Upscale Resale reopened four months later, the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shop was well stocked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in beautiful displays. </a:t>
            </a:r>
          </a:p>
          <a:p>
            <a:endParaRPr lang="en-US" sz="2400" b="1" dirty="0">
              <a:solidFill>
                <a:schemeClr val="bg1"/>
              </a:solidFill>
              <a:effectLst/>
            </a:endParaRPr>
          </a:p>
          <a:p>
            <a:r>
              <a:rPr lang="en-US" sz="4000" b="1" dirty="0" err="1">
                <a:solidFill>
                  <a:schemeClr val="bg1"/>
                </a:solidFill>
                <a:effectLst/>
              </a:rPr>
              <a:t>Lynnanne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is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constantly improving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our donation processes, storage, and displays. </a:t>
            </a:r>
          </a:p>
        </p:txBody>
      </p:sp>
      <p:pic>
        <p:nvPicPr>
          <p:cNvPr id="1028" name="Picture 4" descr="CONSUMER PROTECTION FAQ – Moving Claims | Arbitration Program For ...">
            <a:extLst>
              <a:ext uri="{FF2B5EF4-FFF2-40B4-BE49-F238E27FC236}">
                <a16:creationId xmlns:a16="http://schemas.microsoft.com/office/drawing/2014/main" id="{7765DE62-CA9A-BB2F-271B-8FEE47AA1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4" y="555689"/>
            <a:ext cx="2251020" cy="22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70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00">
        <p:fade/>
      </p:transition>
    </mc:Choice>
    <mc:Fallback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1161C-E09A-6876-B5CE-3D752F90D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2" t="15843" r="1900" b="11964"/>
          <a:stretch/>
        </p:blipFill>
        <p:spPr>
          <a:xfrm>
            <a:off x="6690102" y="1995714"/>
            <a:ext cx="5501898" cy="4862286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43501-C2CA-647E-2128-58E74E294916}"/>
              </a:ext>
            </a:extLst>
          </p:cNvPr>
          <p:cNvSpPr txBox="1"/>
          <p:nvPr/>
        </p:nvSpPr>
        <p:spPr>
          <a:xfrm>
            <a:off x="2960029" y="321998"/>
            <a:ext cx="8322589" cy="132343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</a:rPr>
              <a:t>Monday mornings, weekends, weekdays after the shop has closed—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F80307-D879-3747-FEB4-FA76C76A2D35}"/>
              </a:ext>
            </a:extLst>
          </p:cNvPr>
          <p:cNvSpPr/>
          <p:nvPr/>
        </p:nvSpPr>
        <p:spPr>
          <a:xfrm>
            <a:off x="8911100" y="2163568"/>
            <a:ext cx="1952785" cy="253086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159C2-5E42-660F-5A20-59D561943C61}"/>
              </a:ext>
            </a:extLst>
          </p:cNvPr>
          <p:cNvSpPr txBox="1"/>
          <p:nvPr/>
        </p:nvSpPr>
        <p:spPr>
          <a:xfrm>
            <a:off x="340963" y="3563914"/>
            <a:ext cx="6168536" cy="255454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  <a:effectLst/>
              </a:rPr>
              <a:t>Lynnanne might be working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, putting just the right touch on our floor displays to increase sales.</a:t>
            </a:r>
          </a:p>
        </p:txBody>
      </p:sp>
      <p:pic>
        <p:nvPicPr>
          <p:cNvPr id="3" name="Picture 4" descr="CONSUMER PROTECTION FAQ – Moving Claims | Arbitration Program For ...">
            <a:extLst>
              <a:ext uri="{FF2B5EF4-FFF2-40B4-BE49-F238E27FC236}">
                <a16:creationId xmlns:a16="http://schemas.microsoft.com/office/drawing/2014/main" id="{9DA87904-D2B0-A2FB-6776-F37295EB5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4" y="555689"/>
            <a:ext cx="2251020" cy="22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36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C6F0B7-98B7-999F-99F9-2902B925C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5"/>
          <a:stretch/>
        </p:blipFill>
        <p:spPr>
          <a:xfrm>
            <a:off x="6192918" y="216975"/>
            <a:ext cx="5927865" cy="6389892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glow rad="127000">
              <a:schemeClr val="bg1"/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4FC8CF-03B0-3ED2-7617-9783DE169545}"/>
              </a:ext>
            </a:extLst>
          </p:cNvPr>
          <p:cNvSpPr txBox="1"/>
          <p:nvPr/>
        </p:nvSpPr>
        <p:spPr>
          <a:xfrm>
            <a:off x="454839" y="2562937"/>
            <a:ext cx="5569103" cy="378565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</a:rPr>
              <a:t>Lynnanne had the idea for the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Holiday Gala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evening shopping event in 2020 and continues to organize the annual event for the chapter.</a:t>
            </a:r>
            <a:endParaRPr lang="en-US" sz="24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2" name="Picture 4" descr="CONSUMER PROTECTION FAQ – Moving Claims | Arbitration Program For ...">
            <a:extLst>
              <a:ext uri="{FF2B5EF4-FFF2-40B4-BE49-F238E27FC236}">
                <a16:creationId xmlns:a16="http://schemas.microsoft.com/office/drawing/2014/main" id="{F28E4728-FF06-86A2-7272-9169F7EA3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7" y="311917"/>
            <a:ext cx="2251020" cy="22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17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7260" y="809776"/>
            <a:ext cx="6893231" cy="175432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/>
              </a:rPr>
              <a:t>The Anne Banning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Leadership Award</a:t>
            </a:r>
            <a:endParaRPr lang="en-US" sz="48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028" name="Picture 4" descr="History of Assistance League | Assistance League Metro Columbus">
            <a:extLst>
              <a:ext uri="{FF2B5EF4-FFF2-40B4-BE49-F238E27FC236}">
                <a16:creationId xmlns:a16="http://schemas.microsoft.com/office/drawing/2014/main" id="{AC79FF93-1AAF-D94A-1B19-6DED6632B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85" y="253427"/>
            <a:ext cx="2196954" cy="2867025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749302-F9FB-8917-B5E1-08EDECCAAD02}"/>
              </a:ext>
            </a:extLst>
          </p:cNvPr>
          <p:cNvSpPr txBox="1"/>
          <p:nvPr/>
        </p:nvSpPr>
        <p:spPr>
          <a:xfrm>
            <a:off x="396985" y="3742547"/>
            <a:ext cx="11573783" cy="261610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effectLst/>
              </a:rPr>
              <a:t>Named after the </a:t>
            </a:r>
            <a:r>
              <a:rPr lang="en-US" sz="4400" b="1" u="sng" dirty="0">
                <a:solidFill>
                  <a:schemeClr val="bg1"/>
                </a:solidFill>
                <a:effectLst/>
              </a:rPr>
              <a:t>founder of Assistance League</a:t>
            </a:r>
            <a:r>
              <a:rPr lang="en-US" sz="4400" b="1" dirty="0">
                <a:solidFill>
                  <a:schemeClr val="bg1"/>
                </a:solidFill>
                <a:effectLst/>
              </a:rPr>
              <a:t>.  </a:t>
            </a:r>
          </a:p>
          <a:p>
            <a:endParaRPr lang="en-US" sz="3200" b="1" dirty="0">
              <a:solidFill>
                <a:schemeClr val="bg1"/>
              </a:solidFill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effectLst/>
              </a:rPr>
              <a:t>Demonstrates the importance and </a:t>
            </a:r>
            <a:r>
              <a:rPr lang="en-US" sz="4400" b="1" u="sng" dirty="0">
                <a:solidFill>
                  <a:schemeClr val="bg1"/>
                </a:solidFill>
                <a:effectLst/>
              </a:rPr>
              <a:t>value of leadership</a:t>
            </a:r>
            <a:r>
              <a:rPr lang="en-US" sz="4400" b="1" dirty="0">
                <a:solidFill>
                  <a:schemeClr val="bg1"/>
                </a:solidFill>
                <a:effectLst/>
              </a:rPr>
              <a:t> to Assistance League chapters. </a:t>
            </a:r>
          </a:p>
        </p:txBody>
      </p:sp>
    </p:spTree>
    <p:extLst>
      <p:ext uri="{BB962C8B-B14F-4D97-AF65-F5344CB8AC3E}">
        <p14:creationId xmlns:p14="http://schemas.microsoft.com/office/powerpoint/2010/main" val="2875955677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2D49C1-10DF-1CB5-955B-09180BB9E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4587"/>
            <a:ext cx="4254905" cy="4475909"/>
          </a:xfrm>
          <a:prstGeom prst="ellipse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0F783A-2595-4C4D-99A8-D20ABCDC0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02" y="3705714"/>
            <a:ext cx="4780162" cy="3589564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EB0739-0DAD-28BD-B61E-3D1581E02889}"/>
              </a:ext>
            </a:extLst>
          </p:cNvPr>
          <p:cNvSpPr txBox="1"/>
          <p:nvPr/>
        </p:nvSpPr>
        <p:spPr>
          <a:xfrm>
            <a:off x="4688658" y="196607"/>
            <a:ext cx="7703639" cy="31700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</a:rPr>
              <a:t>Her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philanthropic contributions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have included development of </a:t>
            </a:r>
            <a:br>
              <a:rPr lang="en-US" sz="4000" b="1" dirty="0">
                <a:solidFill>
                  <a:schemeClr val="bg1"/>
                </a:solidFill>
                <a:effectLst/>
              </a:rPr>
            </a:br>
            <a:r>
              <a:rPr lang="en-US" sz="4000" b="1" dirty="0">
                <a:solidFill>
                  <a:schemeClr val="bg1"/>
                </a:solidFill>
                <a:effectLst/>
              </a:rPr>
              <a:t>I Wonder Bags and </a:t>
            </a:r>
            <a:r>
              <a:rPr lang="en-US" sz="4000" b="1" dirty="0">
                <a:solidFill>
                  <a:schemeClr val="bg1"/>
                </a:solidFill>
              </a:rPr>
              <a:t>evaluation and presentation of 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Links to Learning award for many years.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83D924-A44C-6D42-3548-690CF05DC485}"/>
              </a:ext>
            </a:extLst>
          </p:cNvPr>
          <p:cNvSpPr/>
          <p:nvPr/>
        </p:nvSpPr>
        <p:spPr>
          <a:xfrm>
            <a:off x="1151059" y="1357504"/>
            <a:ext cx="1952785" cy="253086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22A03D-7AFE-D32C-4B23-27F4ACD7FEB1}"/>
              </a:ext>
            </a:extLst>
          </p:cNvPr>
          <p:cNvSpPr/>
          <p:nvPr/>
        </p:nvSpPr>
        <p:spPr>
          <a:xfrm>
            <a:off x="5984312" y="3611322"/>
            <a:ext cx="1952785" cy="253086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165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DFA180-C98D-7EF2-BEA1-1CF9D1820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58" t="17223" b="7988"/>
          <a:stretch/>
        </p:blipFill>
        <p:spPr>
          <a:xfrm>
            <a:off x="293575" y="210694"/>
            <a:ext cx="4077736" cy="3917092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01F038-473E-E3E7-56D7-3D7110A908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21008" r="10085" b="37704"/>
          <a:stretch/>
        </p:blipFill>
        <p:spPr>
          <a:xfrm>
            <a:off x="293575" y="4191358"/>
            <a:ext cx="7298770" cy="2755047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E986B6-2E5A-4071-B131-3ACDB23B22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00" t="35637" r="44651" b="44207"/>
          <a:stretch/>
        </p:blipFill>
        <p:spPr>
          <a:xfrm>
            <a:off x="4599654" y="877959"/>
            <a:ext cx="2992691" cy="3249827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C33686-9B6B-ADEF-9302-E6BFC54245DA}"/>
              </a:ext>
            </a:extLst>
          </p:cNvPr>
          <p:cNvSpPr txBox="1"/>
          <p:nvPr/>
        </p:nvSpPr>
        <p:spPr>
          <a:xfrm>
            <a:off x="7805348" y="518984"/>
            <a:ext cx="4386652" cy="31700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</a:rPr>
              <a:t>Chairing Bundles for Babies, working Operation School Bell, and serving on Scholarships—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7A77D-39BF-7832-D1A4-A59D11AFCF2D}"/>
              </a:ext>
            </a:extLst>
          </p:cNvPr>
          <p:cNvSpPr txBox="1"/>
          <p:nvPr/>
        </p:nvSpPr>
        <p:spPr>
          <a:xfrm>
            <a:off x="7805348" y="4264100"/>
            <a:ext cx="3864876" cy="19389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r>
              <a:rPr lang="en-US" sz="4000" b="1" u="sng" dirty="0" err="1">
                <a:solidFill>
                  <a:schemeClr val="bg1"/>
                </a:solidFill>
                <a:effectLst/>
              </a:rPr>
              <a:t>Lynnanne’s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 done almost every job in the chapter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91F77E-A8A1-2315-DCC0-D00F327AA74A}"/>
              </a:ext>
            </a:extLst>
          </p:cNvPr>
          <p:cNvSpPr/>
          <p:nvPr/>
        </p:nvSpPr>
        <p:spPr>
          <a:xfrm>
            <a:off x="929850" y="601068"/>
            <a:ext cx="1952785" cy="253086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A87D83-6ECD-6899-D820-49A5A9C67D6E}"/>
              </a:ext>
            </a:extLst>
          </p:cNvPr>
          <p:cNvSpPr/>
          <p:nvPr/>
        </p:nvSpPr>
        <p:spPr>
          <a:xfrm>
            <a:off x="5798273" y="1095770"/>
            <a:ext cx="1267049" cy="154145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9F35712-0E2B-5D87-B619-CA6B3A62D2BA}"/>
              </a:ext>
            </a:extLst>
          </p:cNvPr>
          <p:cNvSpPr/>
          <p:nvPr/>
        </p:nvSpPr>
        <p:spPr>
          <a:xfrm>
            <a:off x="3942960" y="4466568"/>
            <a:ext cx="1036865" cy="153405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3134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655D73-5F27-6C8F-813C-072167135A69}"/>
              </a:ext>
            </a:extLst>
          </p:cNvPr>
          <p:cNvSpPr txBox="1"/>
          <p:nvPr/>
        </p:nvSpPr>
        <p:spPr>
          <a:xfrm>
            <a:off x="359978" y="3632650"/>
            <a:ext cx="114720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</a:rPr>
              <a:t>She developed the award,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effectLst/>
              </a:rPr>
              <a:t>including the recognition of the two members,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effectLst/>
              </a:rPr>
              <a:t>Judy Carter and Becky MacLellan,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effectLst/>
              </a:rPr>
              <a:t>at the 20</a:t>
            </a:r>
            <a:r>
              <a:rPr lang="en-US" sz="4400" b="1" baseline="30000" dirty="0">
                <a:solidFill>
                  <a:schemeClr val="bg1"/>
                </a:solidFill>
                <a:effectLst/>
              </a:rPr>
              <a:t>th</a:t>
            </a:r>
            <a:r>
              <a:rPr lang="en-US" sz="4400" b="1" dirty="0">
                <a:solidFill>
                  <a:schemeClr val="bg1"/>
                </a:solidFill>
                <a:effectLst/>
              </a:rPr>
              <a:t> anniversary celebration.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8674E-1281-6DD8-2868-526D1FA035DE}"/>
              </a:ext>
            </a:extLst>
          </p:cNvPr>
          <p:cNvSpPr txBox="1"/>
          <p:nvPr/>
        </p:nvSpPr>
        <p:spPr>
          <a:xfrm>
            <a:off x="3499098" y="441784"/>
            <a:ext cx="833292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</a:rPr>
              <a:t>Lynnanne had the idea of the </a:t>
            </a:r>
            <a:r>
              <a:rPr lang="en-US" sz="4400" b="1" i="1" u="sng" dirty="0">
                <a:solidFill>
                  <a:schemeClr val="bg1"/>
                </a:solidFill>
                <a:effectLst/>
              </a:rPr>
              <a:t>Carter-MacLellan </a:t>
            </a:r>
          </a:p>
          <a:p>
            <a:pPr algn="ctr"/>
            <a:r>
              <a:rPr lang="en-US" sz="4400" b="1" i="1" u="sng" dirty="0">
                <a:solidFill>
                  <a:schemeClr val="bg1"/>
                </a:solidFill>
                <a:effectLst/>
              </a:rPr>
              <a:t>Make-A-Difference Scholarship</a:t>
            </a:r>
            <a:r>
              <a:rPr lang="en-US" sz="4400" b="1" i="1" dirty="0">
                <a:solidFill>
                  <a:schemeClr val="bg1"/>
                </a:solidFill>
                <a:effectLst/>
              </a:rPr>
              <a:t> 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effectLst/>
              </a:rPr>
              <a:t>in 2019. </a:t>
            </a:r>
            <a:endParaRPr lang="en-US" sz="4400" dirty="0">
              <a:solidFill>
                <a:schemeClr val="bg1"/>
              </a:solidFill>
              <a:effectLst/>
            </a:endParaRPr>
          </a:p>
        </p:txBody>
      </p:sp>
      <p:pic>
        <p:nvPicPr>
          <p:cNvPr id="2" name="Picture 4" descr="CONSUMER PROTECTION FAQ – Moving Claims | Arbitration Program For ...">
            <a:extLst>
              <a:ext uri="{FF2B5EF4-FFF2-40B4-BE49-F238E27FC236}">
                <a16:creationId xmlns:a16="http://schemas.microsoft.com/office/drawing/2014/main" id="{1A7EDAD1-7E46-3A7C-6F91-9FF5C4781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4" y="555689"/>
            <a:ext cx="2251020" cy="22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43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5A5159-C204-FD71-8E37-7DBE77163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9" y="111360"/>
            <a:ext cx="3428727" cy="34207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72286F-1224-A343-C407-A38E8744B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0" t="6469" r="22768" b="39518"/>
          <a:stretch/>
        </p:blipFill>
        <p:spPr>
          <a:xfrm>
            <a:off x="7492921" y="3247128"/>
            <a:ext cx="4699079" cy="3610872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AA96CA-8EF3-8235-9C5E-8AD82ECDDF8D}"/>
              </a:ext>
            </a:extLst>
          </p:cNvPr>
          <p:cNvSpPr txBox="1"/>
          <p:nvPr/>
        </p:nvSpPr>
        <p:spPr>
          <a:xfrm>
            <a:off x="3937682" y="346292"/>
            <a:ext cx="7228195" cy="255454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</a:rPr>
              <a:t>Lynnanne is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a good sport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, too, and enjoys chapter skits and socials, even hosting AL couples in her home for a holiday party. </a:t>
            </a:r>
            <a:endParaRPr lang="en-US" sz="2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EC0558-32FE-A3D1-3D9E-3DA5DEC5197C}"/>
              </a:ext>
            </a:extLst>
          </p:cNvPr>
          <p:cNvSpPr txBox="1"/>
          <p:nvPr/>
        </p:nvSpPr>
        <p:spPr>
          <a:xfrm>
            <a:off x="991936" y="3957164"/>
            <a:ext cx="6210970" cy="255454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effectLst/>
              </a:rPr>
              <a:t>Here, as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outgoing president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, she accepts a gift from Libby Reid, incoming president, at the May meeting.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3D96706-B31C-5A1C-79C1-266283AD5A5B}"/>
              </a:ext>
            </a:extLst>
          </p:cNvPr>
          <p:cNvSpPr/>
          <p:nvPr/>
        </p:nvSpPr>
        <p:spPr>
          <a:xfrm>
            <a:off x="8120346" y="3429000"/>
            <a:ext cx="1267049" cy="239785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812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3C30AD-0A6A-E0C8-A993-F548385A76D3}"/>
              </a:ext>
            </a:extLst>
          </p:cNvPr>
          <p:cNvSpPr txBox="1"/>
          <p:nvPr/>
        </p:nvSpPr>
        <p:spPr>
          <a:xfrm>
            <a:off x="1631509" y="2964033"/>
            <a:ext cx="100656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/>
              </a:rPr>
              <a:t>from Missouri chapter members to her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national committee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, who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adopted the idea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. </a:t>
            </a:r>
          </a:p>
          <a:p>
            <a:pPr algn="ctr"/>
            <a:endParaRPr lang="en-US" sz="4000" b="1" dirty="0">
              <a:solidFill>
                <a:schemeClr val="bg1"/>
              </a:solidFill>
              <a:effectLst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effectLst/>
              </a:rPr>
              <a:t>Without </a:t>
            </a:r>
            <a:r>
              <a:rPr lang="en-US" sz="4000" b="1" dirty="0" err="1">
                <a:solidFill>
                  <a:schemeClr val="bg1"/>
                </a:solidFill>
                <a:effectLst/>
              </a:rPr>
              <a:t>Lynnanne’s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involvement, the award would not have been created.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AB4FE9-499C-141A-EBB4-0D61CE616D10}"/>
              </a:ext>
            </a:extLst>
          </p:cNvPr>
          <p:cNvSpPr txBox="1"/>
          <p:nvPr/>
        </p:nvSpPr>
        <p:spPr>
          <a:xfrm>
            <a:off x="3514298" y="985479"/>
            <a:ext cx="63000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/>
              </a:rPr>
              <a:t>Lynnanne carried the idea for the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Anne Banning award </a:t>
            </a:r>
            <a:endParaRPr lang="en-US" sz="4000" u="sng" dirty="0">
              <a:solidFill>
                <a:schemeClr val="bg1"/>
              </a:solidFill>
              <a:effectLst/>
            </a:endParaRPr>
          </a:p>
        </p:txBody>
      </p:sp>
      <p:pic>
        <p:nvPicPr>
          <p:cNvPr id="2" name="Picture 4" descr="CONSUMER PROTECTION FAQ – Moving Claims | Arbitration Program For ...">
            <a:extLst>
              <a:ext uri="{FF2B5EF4-FFF2-40B4-BE49-F238E27FC236}">
                <a16:creationId xmlns:a16="http://schemas.microsoft.com/office/drawing/2014/main" id="{17730243-141F-2578-E0DC-13123B832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4" y="555689"/>
            <a:ext cx="2251020" cy="22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13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00D763-AA35-4544-CDD9-E49C46320EB9}"/>
              </a:ext>
            </a:extLst>
          </p:cNvPr>
          <p:cNvSpPr txBox="1"/>
          <p:nvPr/>
        </p:nvSpPr>
        <p:spPr>
          <a:xfrm>
            <a:off x="1933731" y="2516857"/>
            <a:ext cx="95877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effectLst/>
              </a:rPr>
              <a:t>Anniversary celebrations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effectLst/>
              </a:rPr>
              <a:t>Open houses for public visits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effectLst/>
              </a:rPr>
              <a:t>Relocating and organizing the chapter office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effectLst/>
              </a:rPr>
              <a:t>Relocating and expanding Upscale Resale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effectLst/>
              </a:rPr>
              <a:t>Organizing charter member recognition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effectLst/>
              </a:rPr>
              <a:t>Organizing chapter and shop publicity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effectLst/>
              </a:rPr>
              <a:t>Organizing the housewares department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C44C4-367C-95CD-E17C-32450D082C83}"/>
              </a:ext>
            </a:extLst>
          </p:cNvPr>
          <p:cNvSpPr txBox="1"/>
          <p:nvPr/>
        </p:nvSpPr>
        <p:spPr>
          <a:xfrm>
            <a:off x="2743414" y="555689"/>
            <a:ext cx="79683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/>
              </a:rPr>
              <a:t>For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30 years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effectLst/>
              </a:rPr>
              <a:t>Lynnanne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has led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chapter events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:</a:t>
            </a:r>
          </a:p>
        </p:txBody>
      </p:sp>
      <p:pic>
        <p:nvPicPr>
          <p:cNvPr id="2" name="Picture 4" descr="CONSUMER PROTECTION FAQ – Moving Claims | Arbitration Program For ...">
            <a:extLst>
              <a:ext uri="{FF2B5EF4-FFF2-40B4-BE49-F238E27FC236}">
                <a16:creationId xmlns:a16="http://schemas.microsoft.com/office/drawing/2014/main" id="{E3BD8996-9746-1D69-63E8-74E522F85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4" y="555689"/>
            <a:ext cx="2251020" cy="22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12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F46205-A36E-4A11-2170-64FA6B94B5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6" r="43644"/>
          <a:stretch/>
        </p:blipFill>
        <p:spPr>
          <a:xfrm>
            <a:off x="291611" y="748794"/>
            <a:ext cx="4011737" cy="5434806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F12503-B964-9B24-7473-310EFE4C0327}"/>
              </a:ext>
            </a:extLst>
          </p:cNvPr>
          <p:cNvSpPr txBox="1"/>
          <p:nvPr/>
        </p:nvSpPr>
        <p:spPr>
          <a:xfrm>
            <a:off x="4588042" y="674400"/>
            <a:ext cx="7312347" cy="55092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effectLst/>
              </a:rPr>
              <a:t>Lynnanne</a:t>
            </a:r>
            <a:r>
              <a:rPr lang="en-US" sz="4400" b="1" dirty="0">
                <a:solidFill>
                  <a:schemeClr val="bg1"/>
                </a:solidFill>
                <a:effectLst/>
              </a:rPr>
              <a:t>, no words can describe the </a:t>
            </a:r>
            <a:r>
              <a:rPr lang="en-US" sz="4400" b="1" u="sng" dirty="0">
                <a:solidFill>
                  <a:schemeClr val="bg1"/>
                </a:solidFill>
                <a:effectLst/>
              </a:rPr>
              <a:t>time, effort, creativity, and love</a:t>
            </a:r>
            <a:r>
              <a:rPr lang="en-US" sz="4400" b="1" dirty="0">
                <a:solidFill>
                  <a:schemeClr val="bg1"/>
                </a:solidFill>
                <a:effectLst/>
              </a:rPr>
              <a:t> you have given to this chapter.</a:t>
            </a:r>
          </a:p>
          <a:p>
            <a:pPr algn="ctr"/>
            <a:endParaRPr lang="en-US" sz="4400" b="1" dirty="0">
              <a:solidFill>
                <a:schemeClr val="bg1"/>
              </a:solidFill>
              <a:effectLst/>
            </a:endParaRPr>
          </a:p>
          <a:p>
            <a:pPr algn="ctr"/>
            <a:r>
              <a:rPr lang="en-US" sz="4400" b="1" u="sng" dirty="0">
                <a:solidFill>
                  <a:schemeClr val="bg1"/>
                </a:solidFill>
                <a:effectLst/>
              </a:rPr>
              <a:t>Thank you</a:t>
            </a:r>
            <a:r>
              <a:rPr lang="en-US" sz="4400" b="1" dirty="0">
                <a:solidFill>
                  <a:schemeClr val="bg1"/>
                </a:solidFill>
                <a:effectLst/>
              </a:rPr>
              <a:t> for </a:t>
            </a:r>
            <a:br>
              <a:rPr lang="en-US" sz="4400" b="1" dirty="0">
                <a:solidFill>
                  <a:schemeClr val="bg1"/>
                </a:solidFill>
                <a:effectLst/>
              </a:rPr>
            </a:br>
            <a:r>
              <a:rPr lang="en-US" sz="4400" b="1" dirty="0">
                <a:solidFill>
                  <a:schemeClr val="bg1"/>
                </a:solidFill>
                <a:effectLst/>
              </a:rPr>
              <a:t>setting the bar high and helping the rest of us over it.</a:t>
            </a:r>
          </a:p>
        </p:txBody>
      </p:sp>
    </p:spTree>
    <p:extLst>
      <p:ext uri="{BB962C8B-B14F-4D97-AF65-F5344CB8AC3E}">
        <p14:creationId xmlns:p14="http://schemas.microsoft.com/office/powerpoint/2010/main" val="149823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0">
        <p:fade/>
      </p:transition>
    </mc:Choice>
    <mc:Fallback>
      <p:transition spd="med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F3C373-8F8B-158F-F9DB-74244B96A779}"/>
              </a:ext>
            </a:extLst>
          </p:cNvPr>
          <p:cNvSpPr txBox="1"/>
          <p:nvPr/>
        </p:nvSpPr>
        <p:spPr>
          <a:xfrm>
            <a:off x="748301" y="2181773"/>
            <a:ext cx="1069539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</a:rPr>
              <a:t>Recognizes a member who has </a:t>
            </a:r>
          </a:p>
          <a:p>
            <a:endParaRPr lang="en-US" sz="4000" b="1" dirty="0">
              <a:solidFill>
                <a:schemeClr val="bg1"/>
              </a:solidFill>
              <a:effectLst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chemeClr val="bg1"/>
                </a:solidFill>
                <a:effectLst/>
              </a:rPr>
              <a:t>Served in major leadership roles</a:t>
            </a:r>
          </a:p>
          <a:p>
            <a:endParaRPr lang="en-US" sz="2800" b="1" dirty="0">
              <a:solidFill>
                <a:schemeClr val="bg1"/>
              </a:solidFill>
              <a:effectLst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chemeClr val="bg1"/>
                </a:solidFill>
                <a:effectLst/>
              </a:rPr>
              <a:t>Demonstrated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enthusiasm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,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guidance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, and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participation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in chapter programs and activities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38D6B5-415F-1D3F-ACE0-C5D17229ABA9}"/>
              </a:ext>
            </a:extLst>
          </p:cNvPr>
          <p:cNvSpPr txBox="1"/>
          <p:nvPr/>
        </p:nvSpPr>
        <p:spPr>
          <a:xfrm>
            <a:off x="1162534" y="566054"/>
            <a:ext cx="95278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/>
              </a:rPr>
              <a:t>The Anne Banning Leadership Award</a:t>
            </a:r>
            <a:endParaRPr lang="en-US" sz="48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508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BD0909-FCF3-EF58-4257-6C09F60EE3C9}"/>
              </a:ext>
            </a:extLst>
          </p:cNvPr>
          <p:cNvSpPr/>
          <p:nvPr/>
        </p:nvSpPr>
        <p:spPr>
          <a:xfrm>
            <a:off x="890168" y="2072035"/>
            <a:ext cx="1041166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</a:rPr>
              <a:t>Recognizes a member who has</a:t>
            </a:r>
          </a:p>
          <a:p>
            <a:endParaRPr lang="en-US" sz="4000" b="1" dirty="0">
              <a:solidFill>
                <a:schemeClr val="bg1"/>
              </a:solidFill>
              <a:effectLst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b="1" u="sng" dirty="0">
                <a:solidFill>
                  <a:schemeClr val="bg1"/>
                </a:solidFill>
                <a:effectLst/>
              </a:rPr>
              <a:t>Led in the creation of a new chapter program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 or initiative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2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4000" b="1" u="sng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Represented the chapter mission and values</a:t>
            </a:r>
            <a:r>
              <a:rPr lang="en-US" sz="4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 the community</a:t>
            </a:r>
            <a:endParaRPr lang="en-US" sz="4000" b="1" dirty="0">
              <a:solidFill>
                <a:schemeClr val="bg1"/>
              </a:solidFill>
              <a:effectLst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747A2F-361E-3DFC-5BCB-F4253AEFA888}"/>
              </a:ext>
            </a:extLst>
          </p:cNvPr>
          <p:cNvSpPr txBox="1"/>
          <p:nvPr/>
        </p:nvSpPr>
        <p:spPr>
          <a:xfrm>
            <a:off x="1098677" y="630981"/>
            <a:ext cx="9994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/>
              </a:rPr>
              <a:t>The Anne Banning Leadership Award</a:t>
            </a:r>
            <a:endParaRPr lang="en-US" sz="48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0320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9793" y="3560668"/>
            <a:ext cx="10552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chemeClr val="bg1"/>
                </a:solidFill>
                <a:effectLst/>
              </a:rPr>
              <a:t>Anne Banning Leadership Award</a:t>
            </a:r>
            <a:r>
              <a:rPr lang="en-US" sz="5400" b="1" dirty="0">
                <a:solidFill>
                  <a:schemeClr val="bg1"/>
                </a:solidFill>
                <a:effectLst/>
              </a:rPr>
              <a:t> </a:t>
            </a:r>
          </a:p>
          <a:p>
            <a:pPr algn="ctr"/>
            <a:endParaRPr lang="en-US" sz="12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3602BF-060A-29D6-C2B1-3490BFE499DF}"/>
              </a:ext>
            </a:extLst>
          </p:cNvPr>
          <p:cNvSpPr txBox="1"/>
          <p:nvPr/>
        </p:nvSpPr>
        <p:spPr>
          <a:xfrm>
            <a:off x="819793" y="349108"/>
            <a:ext cx="105524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/>
              </a:rPr>
              <a:t>Assistance League of Mid-Missouri proudly presents its </a:t>
            </a:r>
          </a:p>
          <a:p>
            <a:pPr algn="ctr"/>
            <a:r>
              <a:rPr lang="en-US" sz="5400" b="1" u="sng" dirty="0">
                <a:solidFill>
                  <a:schemeClr val="bg1"/>
                </a:solidFill>
                <a:effectLst/>
              </a:rPr>
              <a:t>second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194D0E-6C89-505B-CFDC-C87B5B7B4658}"/>
              </a:ext>
            </a:extLst>
          </p:cNvPr>
          <p:cNvSpPr txBox="1"/>
          <p:nvPr/>
        </p:nvSpPr>
        <p:spPr>
          <a:xfrm>
            <a:off x="5291528" y="5294901"/>
            <a:ext cx="2203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/>
              </a:rPr>
              <a:t>to . . . </a:t>
            </a:r>
          </a:p>
        </p:txBody>
      </p:sp>
    </p:spTree>
    <p:extLst>
      <p:ext uri="{BB962C8B-B14F-4D97-AF65-F5344CB8AC3E}">
        <p14:creationId xmlns:p14="http://schemas.microsoft.com/office/powerpoint/2010/main" val="86445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C347CD-D46E-C7DC-0756-3BC57E7F8E1C}"/>
              </a:ext>
            </a:extLst>
          </p:cNvPr>
          <p:cNvSpPr txBox="1"/>
          <p:nvPr/>
        </p:nvSpPr>
        <p:spPr>
          <a:xfrm>
            <a:off x="1566782" y="1913801"/>
            <a:ext cx="62598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u="sng" dirty="0" err="1">
                <a:solidFill>
                  <a:schemeClr val="bg1"/>
                </a:solidFill>
                <a:effectLst/>
              </a:rPr>
              <a:t>Lynnanne</a:t>
            </a:r>
            <a:r>
              <a:rPr lang="en-US" sz="80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8000" b="1" u="sng" dirty="0">
                <a:solidFill>
                  <a:schemeClr val="bg1"/>
                </a:solidFill>
                <a:effectLst/>
              </a:rPr>
              <a:t>Baumgardner</a:t>
            </a:r>
          </a:p>
        </p:txBody>
      </p:sp>
      <p:pic>
        <p:nvPicPr>
          <p:cNvPr id="2050" name="Picture 2" descr="&quot;Dancing Queen Disco Ball&quot; Sticker for Sale by lilyscott918 | Redbubble">
            <a:extLst>
              <a:ext uri="{FF2B5EF4-FFF2-40B4-BE49-F238E27FC236}">
                <a16:creationId xmlns:a16="http://schemas.microsoft.com/office/drawing/2014/main" id="{A296067D-BA3D-C125-340A-C2B2CAA0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834" y="3191073"/>
            <a:ext cx="2227180" cy="296957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676D67-7944-03A6-A7EA-1CA39EFE8AFF}"/>
              </a:ext>
            </a:extLst>
          </p:cNvPr>
          <p:cNvSpPr txBox="1"/>
          <p:nvPr/>
        </p:nvSpPr>
        <p:spPr>
          <a:xfrm>
            <a:off x="9193834" y="6160646"/>
            <a:ext cx="2880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Music by ABBA, performed by Richard </a:t>
            </a:r>
            <a:r>
              <a:rPr lang="en-US" dirty="0" err="1">
                <a:solidFill>
                  <a:schemeClr val="bg1"/>
                </a:solidFill>
              </a:rPr>
              <a:t>Clayderman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5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C8211-4EBC-1B8C-6CA6-E5951C4E2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37" y="1804811"/>
            <a:ext cx="7540630" cy="4816251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241EE0-9B57-E6B7-CC33-AB708E8C680A}"/>
              </a:ext>
            </a:extLst>
          </p:cNvPr>
          <p:cNvSpPr txBox="1"/>
          <p:nvPr/>
        </p:nvSpPr>
        <p:spPr>
          <a:xfrm>
            <a:off x="968975" y="61992"/>
            <a:ext cx="10254049" cy="144655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</a:rPr>
              <a:t>Lynnanne served on the first Assistance League board in September 1991.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F89D6F2-09DE-6D41-F658-F4BCCF74C802}"/>
              </a:ext>
            </a:extLst>
          </p:cNvPr>
          <p:cNvSpPr/>
          <p:nvPr/>
        </p:nvSpPr>
        <p:spPr>
          <a:xfrm>
            <a:off x="6775554" y="2998033"/>
            <a:ext cx="1019331" cy="149901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18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ED6145-F5BE-2DF3-A920-517A50E49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t="17023" r="-1" b="17023"/>
          <a:stretch/>
        </p:blipFill>
        <p:spPr>
          <a:xfrm>
            <a:off x="2668249" y="1993385"/>
            <a:ext cx="6574330" cy="2735228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2645EF-928A-1FCD-DED5-213F5D665B8C}"/>
              </a:ext>
            </a:extLst>
          </p:cNvPr>
          <p:cNvSpPr txBox="1"/>
          <p:nvPr/>
        </p:nvSpPr>
        <p:spPr>
          <a:xfrm>
            <a:off x="6535007" y="4966442"/>
            <a:ext cx="5415143" cy="19389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VP Public Relations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effectLst/>
              </a:rPr>
              <a:t>VP Strategic Planning,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effectLst/>
              </a:rPr>
              <a:t>Parliamentarian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D77D65-2688-0182-B079-B6966ACC5170}"/>
              </a:ext>
            </a:extLst>
          </p:cNvPr>
          <p:cNvSpPr txBox="1"/>
          <p:nvPr/>
        </p:nvSpPr>
        <p:spPr>
          <a:xfrm>
            <a:off x="603979" y="180561"/>
            <a:ext cx="10984042" cy="144655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</a:rPr>
              <a:t>Lynnanne has served on </a:t>
            </a:r>
            <a:r>
              <a:rPr lang="en-US" sz="4400" b="1" u="sng" dirty="0">
                <a:solidFill>
                  <a:schemeClr val="bg1"/>
                </a:solidFill>
                <a:effectLst/>
              </a:rPr>
              <a:t>many chapter boards</a:t>
            </a:r>
            <a:r>
              <a:rPr lang="en-US" sz="4400" b="1" dirty="0">
                <a:solidFill>
                  <a:schemeClr val="bg1"/>
                </a:solidFill>
                <a:effectLst/>
              </a:rPr>
              <a:t> since, in various positions: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1F75E3-0F0F-B6BC-2037-3AE53CF29F18}"/>
              </a:ext>
            </a:extLst>
          </p:cNvPr>
          <p:cNvSpPr txBox="1"/>
          <p:nvPr/>
        </p:nvSpPr>
        <p:spPr>
          <a:xfrm>
            <a:off x="51509" y="4940315"/>
            <a:ext cx="6648520" cy="255454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effectLst/>
              </a:rPr>
              <a:t>President,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President-Elect,</a:t>
            </a:r>
            <a:endParaRPr lang="en-US" sz="4000" b="1" dirty="0">
              <a:solidFill>
                <a:schemeClr val="bg1"/>
              </a:solidFill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effectLst/>
              </a:rPr>
              <a:t>VP Resource Development,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effectLst/>
              </a:rPr>
              <a:t>,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B31A79-1D84-6CD5-EAE8-348BD93F0B1D}"/>
              </a:ext>
            </a:extLst>
          </p:cNvPr>
          <p:cNvSpPr/>
          <p:nvPr/>
        </p:nvSpPr>
        <p:spPr>
          <a:xfrm>
            <a:off x="2533846" y="2049212"/>
            <a:ext cx="1484026" cy="2209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523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749E3E-7E35-FF1F-7E4F-43926F22E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81" y="1523293"/>
            <a:ext cx="7235529" cy="3521347"/>
          </a:xfrm>
          <a:prstGeom prst="rect">
            <a:avLst/>
          </a:prstGeom>
          <a:ln w="57150">
            <a:solidFill>
              <a:srgbClr val="0070C0"/>
            </a:solidFill>
          </a:ln>
          <a:effectLst>
            <a:glow rad="127000">
              <a:schemeClr val="bg1"/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B936C5-D1F2-5FA5-58C3-4F5FF420518F}"/>
              </a:ext>
            </a:extLst>
          </p:cNvPr>
          <p:cNvSpPr txBox="1"/>
          <p:nvPr/>
        </p:nvSpPr>
        <p:spPr>
          <a:xfrm>
            <a:off x="1777139" y="6260"/>
            <a:ext cx="8637721" cy="132343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/>
              </a:rPr>
              <a:t>Lynnanne also served on many </a:t>
            </a:r>
            <a:r>
              <a:rPr lang="en-US" sz="4000" b="1" u="sng" dirty="0">
                <a:solidFill>
                  <a:schemeClr val="bg1"/>
                </a:solidFill>
                <a:effectLst/>
              </a:rPr>
              <a:t>committees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, often as chairman: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2F7463-AF45-AE81-785C-A3EB23AE560F}"/>
              </a:ext>
            </a:extLst>
          </p:cNvPr>
          <p:cNvSpPr txBox="1"/>
          <p:nvPr/>
        </p:nvSpPr>
        <p:spPr>
          <a:xfrm>
            <a:off x="8887308" y="5290861"/>
            <a:ext cx="2599644" cy="107721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</a:rPr>
              <a:t>Nominating, Ambassadors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08BD82-F079-D958-5756-105CD0597D20}"/>
              </a:ext>
            </a:extLst>
          </p:cNvPr>
          <p:cNvSpPr/>
          <p:nvPr/>
        </p:nvSpPr>
        <p:spPr>
          <a:xfrm>
            <a:off x="6096000" y="2043146"/>
            <a:ext cx="1484026" cy="2209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4B352-3982-D34F-FCD8-7F90B647075C}"/>
              </a:ext>
            </a:extLst>
          </p:cNvPr>
          <p:cNvSpPr txBox="1"/>
          <p:nvPr/>
        </p:nvSpPr>
        <p:spPr>
          <a:xfrm>
            <a:off x="257353" y="1930246"/>
            <a:ext cx="3248926" cy="206210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</a:rPr>
              <a:t>Public Relations, </a:t>
            </a:r>
          </a:p>
          <a:p>
            <a:r>
              <a:rPr lang="en-US" sz="3200" b="1" dirty="0">
                <a:solidFill>
                  <a:schemeClr val="bg1"/>
                </a:solidFill>
                <a:effectLst/>
              </a:rPr>
              <a:t>Marketing, </a:t>
            </a:r>
          </a:p>
          <a:p>
            <a:r>
              <a:rPr lang="en-US" sz="3200" b="1" dirty="0">
                <a:solidFill>
                  <a:schemeClr val="bg1"/>
                </a:solidFill>
                <a:effectLst/>
              </a:rPr>
              <a:t>Links to Learning, </a:t>
            </a:r>
          </a:p>
          <a:p>
            <a:r>
              <a:rPr lang="en-US" sz="3200" b="1" dirty="0">
                <a:solidFill>
                  <a:schemeClr val="bg1"/>
                </a:solidFill>
                <a:effectLst/>
              </a:rPr>
              <a:t>I Wonder Bags,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5902DA-40E7-274B-3F74-1D24A81ECDB6}"/>
              </a:ext>
            </a:extLst>
          </p:cNvPr>
          <p:cNvSpPr txBox="1"/>
          <p:nvPr/>
        </p:nvSpPr>
        <p:spPr>
          <a:xfrm>
            <a:off x="190159" y="4592897"/>
            <a:ext cx="3901806" cy="206210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</a:rPr>
              <a:t>Bundles for Babies, </a:t>
            </a:r>
          </a:p>
          <a:p>
            <a:r>
              <a:rPr lang="en-US" sz="3200" b="1" dirty="0">
                <a:solidFill>
                  <a:schemeClr val="bg1"/>
                </a:solidFill>
                <a:effectLst/>
              </a:rPr>
              <a:t>Scholarship, </a:t>
            </a:r>
          </a:p>
          <a:p>
            <a:r>
              <a:rPr lang="en-US" sz="3200" b="1" dirty="0">
                <a:solidFill>
                  <a:schemeClr val="bg1"/>
                </a:solidFill>
                <a:effectLst/>
              </a:rPr>
              <a:t>Cookie Connection, </a:t>
            </a:r>
          </a:p>
          <a:p>
            <a:r>
              <a:rPr lang="en-US" sz="3200" b="1" dirty="0">
                <a:solidFill>
                  <a:schemeClr val="bg1"/>
                </a:solidFill>
                <a:effectLst/>
              </a:rPr>
              <a:t>Member Recognition</a:t>
            </a:r>
            <a:r>
              <a:rPr lang="en-US" sz="1800" b="1" dirty="0">
                <a:solidFill>
                  <a:schemeClr val="bg1"/>
                </a:solidFill>
                <a:effectLst/>
              </a:rPr>
              <a:t>,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EC7D3-A924-C7F4-F6B0-5BF9891EFE85}"/>
              </a:ext>
            </a:extLst>
          </p:cNvPr>
          <p:cNvSpPr txBox="1"/>
          <p:nvPr/>
        </p:nvSpPr>
        <p:spPr>
          <a:xfrm>
            <a:off x="4468667" y="5107065"/>
            <a:ext cx="4041939" cy="15696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</a:rPr>
              <a:t>Social, </a:t>
            </a:r>
          </a:p>
          <a:p>
            <a:r>
              <a:rPr lang="en-US" sz="3200" b="1" dirty="0">
                <a:solidFill>
                  <a:schemeClr val="bg1"/>
                </a:solidFill>
                <a:effectLst/>
              </a:rPr>
              <a:t>Office Relocation,  </a:t>
            </a:r>
          </a:p>
          <a:p>
            <a:r>
              <a:rPr lang="en-US" sz="3200" b="1" dirty="0">
                <a:solidFill>
                  <a:schemeClr val="bg1"/>
                </a:solidFill>
                <a:effectLst/>
              </a:rPr>
              <a:t>Space and Expansion, </a:t>
            </a:r>
          </a:p>
        </p:txBody>
      </p:sp>
    </p:spTree>
    <p:extLst>
      <p:ext uri="{BB962C8B-B14F-4D97-AF65-F5344CB8AC3E}">
        <p14:creationId xmlns:p14="http://schemas.microsoft.com/office/powerpoint/2010/main" val="246206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817</Words>
  <Application>Microsoft Office PowerPoint</Application>
  <PresentationFormat>Widescreen</PresentationFormat>
  <Paragraphs>105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MS Mincho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 Hoevelman</dc:creator>
  <cp:lastModifiedBy>Sue Hoevelman</cp:lastModifiedBy>
  <cp:revision>40</cp:revision>
  <dcterms:created xsi:type="dcterms:W3CDTF">2024-03-21T19:38:25Z</dcterms:created>
  <dcterms:modified xsi:type="dcterms:W3CDTF">2024-05-01T19:36:35Z</dcterms:modified>
</cp:coreProperties>
</file>