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3" r:id="rId5"/>
  </p:sldMasterIdLst>
  <p:notesMasterIdLst>
    <p:notesMasterId r:id="rId20"/>
  </p:notesMasterIdLst>
  <p:handoutMasterIdLst>
    <p:handoutMasterId r:id="rId21"/>
  </p:handoutMasterIdLst>
  <p:sldIdLst>
    <p:sldId id="280" r:id="rId6"/>
    <p:sldId id="316" r:id="rId7"/>
    <p:sldId id="317" r:id="rId8"/>
    <p:sldId id="318" r:id="rId9"/>
    <p:sldId id="297" r:id="rId10"/>
    <p:sldId id="302" r:id="rId11"/>
    <p:sldId id="324" r:id="rId12"/>
    <p:sldId id="315" r:id="rId13"/>
    <p:sldId id="319" r:id="rId14"/>
    <p:sldId id="320" r:id="rId15"/>
    <p:sldId id="321" r:id="rId16"/>
    <p:sldId id="322" r:id="rId17"/>
    <p:sldId id="323" r:id="rId18"/>
    <p:sldId id="308" r:id="rId1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san Emmons" initials="S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91E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5" autoAdjust="0"/>
    <p:restoredTop sz="79665" autoAdjust="0"/>
  </p:normalViewPr>
  <p:slideViewPr>
    <p:cSldViewPr snapToGrid="0">
      <p:cViewPr varScale="1">
        <p:scale>
          <a:sx n="53" d="100"/>
          <a:sy n="53" d="100"/>
        </p:scale>
        <p:origin x="616" y="48"/>
      </p:cViewPr>
      <p:guideLst/>
    </p:cSldViewPr>
  </p:slideViewPr>
  <p:outlineViewPr>
    <p:cViewPr>
      <p:scale>
        <a:sx n="33" d="100"/>
        <a:sy n="33" d="100"/>
      </p:scale>
      <p:origin x="0" y="-2135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3139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3C4ED961-6ED8-FE43-9A55-CF311CE864F7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E31BB89C-EB99-D847-BB04-CCBD8D2109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71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1728"/>
          </a:xfrm>
          <a:prstGeom prst="rect">
            <a:avLst/>
          </a:prstGeom>
        </p:spPr>
        <p:txBody>
          <a:bodyPr vert="horz" lIns="96651" tIns="48325" rIns="96651" bIns="48325" rtlCol="0"/>
          <a:lstStyle>
            <a:lvl1pPr algn="r">
              <a:defRPr sz="1200"/>
            </a:lvl1pPr>
          </a:lstStyle>
          <a:p>
            <a:fld id="{28D4E8D2-1C4D-48EF-BFA5-490976C0C6CB}" type="datetimeFigureOut">
              <a:rPr lang="en-US" smtClean="0"/>
              <a:t>4/24/2020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5" rIns="96651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8"/>
            <a:ext cx="5852160" cy="3780473"/>
          </a:xfrm>
          <a:prstGeom prst="rect">
            <a:avLst/>
          </a:prstGeom>
        </p:spPr>
        <p:txBody>
          <a:bodyPr vert="horz" lIns="96651" tIns="48325" rIns="96651" bIns="4832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1" cy="481727"/>
          </a:xfrm>
          <a:prstGeom prst="rect">
            <a:avLst/>
          </a:prstGeom>
        </p:spPr>
        <p:txBody>
          <a:bodyPr vert="horz" lIns="96651" tIns="48325" rIns="96651" bIns="48325" rtlCol="0" anchor="b"/>
          <a:lstStyle>
            <a:lvl1pPr algn="r">
              <a:defRPr sz="1200"/>
            </a:lvl1pPr>
          </a:lstStyle>
          <a:p>
            <a:fld id="{CB91969F-BE92-4071-9FE3-4981499B76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15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056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67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689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5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70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023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128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938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858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192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422" y="212302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6422" y="48269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318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71C65F-9138-2B4C-9B03-A3AE2EA58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BB2ED4-1315-A14A-9A43-739E4D1E5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08CECAB-E8A0-EB43-92CC-766DAB17DE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4EDCCD6-ADD2-C847-8E3B-888679A86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5CB9C63-54B8-A946-B75C-FD03485AE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99DFA9B-D84E-C04A-8147-570C9BF8D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0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CB29702-D9E6-B244-BBB9-D8819F6B0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BD22FE2-18D4-8543-87FB-42A7BDB3A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D29DEE4-E25F-D64B-A350-B5D538BB89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F560DBD-10D1-8C4F-8C9F-F9E01D7BD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7EC2C14-629E-894C-82FA-84ACF6E20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0F8F424-11C7-434B-9D86-8303810EA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328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0D53FF1-9A97-D14A-8369-05FACFCD1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82B4241-EA87-A44E-BFFB-9446A7AFC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48B52BB-F509-324B-9BDA-0783314DB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C6916A2-93AB-3441-B327-5969E384F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9E0351-7C08-F541-9C01-97E71E17E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13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4705BBB-AF7E-CF46-BDAF-41A9217192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275D47D-60AB-F04E-81C7-31ECF53DF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0136F20-E83F-2745-89F2-BA95080DA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256B3B-AB1C-754D-9B7E-72CDFDB81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5FBF0E-E564-F248-86C4-924143589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10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790" y="365125"/>
            <a:ext cx="917131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4789" y="2136176"/>
            <a:ext cx="917131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124122" y="0"/>
            <a:ext cx="0" cy="6858000"/>
          </a:xfrm>
          <a:prstGeom prst="line">
            <a:avLst/>
          </a:prstGeom>
          <a:ln w="762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 userDrawn="1"/>
        </p:nvCxnSpPr>
        <p:spPr>
          <a:xfrm flipH="1">
            <a:off x="21432" y="1880562"/>
            <a:ext cx="12170568" cy="66132"/>
          </a:xfrm>
          <a:prstGeom prst="line">
            <a:avLst/>
          </a:prstGeom>
          <a:ln w="76200">
            <a:solidFill>
              <a:srgbClr val="DC29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9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3A1FE8-CECD-8641-B1B8-D3F4E0953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32F9106-16F4-C94B-8D5C-19E7A5D52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4AC4146-3FB2-784E-90A1-87BA0077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A9499E5-7FB5-6E42-9956-F34ED746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32A9F93-957C-554A-8579-881C14AA5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3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2F1848-5E4C-314F-925A-07DF2585C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87F184-3754-3143-B008-5E3674244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868F993-0A68-1448-9171-09587F68E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4CD1385-163D-2F42-8DBB-D4153FCC0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B883DE8-57C5-ED43-9E49-58264D194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31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E0E3672-BA1E-1745-8928-BC5FFB6FC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FAD08A9-0CFB-144B-BB3D-CEEBD0331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D08C4DB-6E0E-3444-A1E2-7C6F532DC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1002CD7-4115-D84F-A8EA-3C5C7EB73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65C6657-697A-5944-B48B-18E066F5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8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ACC30A-FBA0-0E45-846E-5FE62E806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69100C-F412-7D4B-B5B1-55E93736C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5BFCC0E-1ED2-9F45-9F59-1FE977139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D98A012-EB99-D645-86C7-1BDC3871F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6D8E7A6-8ACB-914A-A5C2-91A9D525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A29F94E-79B7-1647-9552-B9347024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14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A011A9-6E27-264F-8B42-72E66113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CCD77E5-0391-2647-A43D-D763E44BA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68C1EC91-B61A-7E47-9CC0-C8223F756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C3E41E4-5440-9940-8D85-AFA017E7D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6C33CD2-8E42-CD4D-B1F8-174251C9ED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E34C4EF-E260-9949-B8B5-E7F479A0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CA10CED-D529-C44E-B04F-2111532C1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2894974-DC15-1141-A895-7D9201E5A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2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AA5972-ADAC-0545-8CDD-A477D5E7A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0CC5C8A-5DF5-C543-B58A-6835D7B7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C86EE5A-3C26-7441-BCCF-2843AD88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4BD126F-BA50-1E43-B6E5-7B114CB25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07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636C377B-BCC5-6046-99CC-E23017BEA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7FB61DA-AD31-704B-8591-09F1DFB31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CFA6B7AE-AC95-3647-95D9-D98F7E16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1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2329" y="317455"/>
            <a:ext cx="93927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2329" y="2093044"/>
            <a:ext cx="9392728" cy="410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0" b="23492"/>
          <a:stretch/>
        </p:blipFill>
        <p:spPr>
          <a:xfrm>
            <a:off x="120770" y="248964"/>
            <a:ext cx="1865916" cy="130379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124122" y="0"/>
            <a:ext cx="0" cy="6858000"/>
          </a:xfrm>
          <a:prstGeom prst="line">
            <a:avLst/>
          </a:prstGeom>
          <a:ln w="762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 userDrawn="1"/>
        </p:nvCxnSpPr>
        <p:spPr>
          <a:xfrm flipH="1">
            <a:off x="21432" y="1880562"/>
            <a:ext cx="12170568" cy="66132"/>
          </a:xfrm>
          <a:prstGeom prst="line">
            <a:avLst/>
          </a:prstGeom>
          <a:ln w="76200">
            <a:solidFill>
              <a:srgbClr val="DC29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518B86-CF9D-4B41-B18E-B59CCA213C6A}"/>
              </a:ext>
            </a:extLst>
          </p:cNvPr>
          <p:cNvSpPr txBox="1"/>
          <p:nvPr userDrawn="1"/>
        </p:nvSpPr>
        <p:spPr>
          <a:xfrm>
            <a:off x="2191109" y="6331789"/>
            <a:ext cx="10000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Transforming Lives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 Strengthening Community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8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6B9C803-5235-F84A-9B83-1873790E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57B7D32-B9A1-5544-B5C6-EE857D58C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7BC85F7-38E8-A742-85AD-CB8113D8E3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D76CA-AA7F-384B-AF0F-3A8D4B056E4A}" type="datetimeFigureOut">
              <a:rPr lang="en-US" smtClean="0"/>
              <a:t>4/24/2020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1ED9DF-E140-C44D-974D-AFC681305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15D8FC-A99C-3344-AB03-B26371DF2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E53C2-05AE-6F41-91C7-4FCBBABB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1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vptechnology@assistanceleague.org" TargetMode="External"/><Relationship Id="rId5" Type="http://schemas.openxmlformats.org/officeDocument/2006/relationships/hyperlink" Target="mailto:vpchapterfinance@assistanceleague.org" TargetMode="External"/><Relationship Id="rId4" Type="http://schemas.openxmlformats.org/officeDocument/2006/relationships/hyperlink" Target="mailto:president@assistanceleague.or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A5C7FBE-EA51-4DFE-B7CF-E18AF3885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3200" y="4238176"/>
            <a:ext cx="8534400" cy="1752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Microphone should be muted.</a:t>
            </a:r>
          </a:p>
          <a:p>
            <a:r>
              <a:rPr lang="en-US" dirty="0"/>
              <a:t>Webcam (Video) should be stopped.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This town hall meeting is being recorded.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EE7D4A2-5519-4874-9314-E1F5DA353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2923" y="3205507"/>
            <a:ext cx="2255608" cy="88511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95D96887-0B48-4B2D-AA2D-26462DF62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4607" y="3159146"/>
            <a:ext cx="2092743" cy="959948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="" xmlns:a16="http://schemas.microsoft.com/office/drawing/2014/main" id="{91887144-67CC-4442-B72B-82990DAA76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033" y="3210313"/>
            <a:ext cx="800662" cy="800662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="" xmlns:a16="http://schemas.microsoft.com/office/drawing/2014/main" id="{E9905B47-4C91-4E03-9F50-92633C1B5A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50" y="3206034"/>
            <a:ext cx="753322" cy="75332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34B8F63-48D9-CD4E-8676-08AE75C211BD}"/>
              </a:ext>
            </a:extLst>
          </p:cNvPr>
          <p:cNvSpPr/>
          <p:nvPr/>
        </p:nvSpPr>
        <p:spPr>
          <a:xfrm>
            <a:off x="2425958" y="867224"/>
            <a:ext cx="86774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/>
              <a:t>COVID-19 Town Hall</a:t>
            </a:r>
          </a:p>
        </p:txBody>
      </p:sp>
    </p:spTree>
    <p:extLst>
      <p:ext uri="{BB962C8B-B14F-4D97-AF65-F5344CB8AC3E}">
        <p14:creationId xmlns:p14="http://schemas.microsoft.com/office/powerpoint/2010/main" val="2968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614505-E315-C44B-8A32-B204DA22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/>
              <a:t>THRIFT SHOP </a:t>
            </a:r>
            <a:br>
              <a:rPr lang="en-US" sz="2800" dirty="0"/>
            </a:br>
            <a:r>
              <a:rPr lang="en-US" sz="2800" dirty="0"/>
              <a:t>FREQUENTLY ASKED QUESTIONS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A3BF133-E1DB-4A1B-9354-F74A9F0AD479}"/>
              </a:ext>
            </a:extLst>
          </p:cNvPr>
          <p:cNvSpPr/>
          <p:nvPr/>
        </p:nvSpPr>
        <p:spPr>
          <a:xfrm>
            <a:off x="2442411" y="2222110"/>
            <a:ext cx="907181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</a:rPr>
              <a:t>What are best practices for volunteer/ employee safety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</a:rPr>
              <a:t>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Wear masks.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Wear gloves.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Temperature checks; stay home if ill.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Ask for volunteers first to staff the store.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May want to add extra staff early on to monitor safety protocols.</a:t>
            </a: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899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614505-E315-C44B-8A32-B204DA22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THRIFT SHOP </a:t>
            </a:r>
            <a:br>
              <a:rPr lang="en-US" sz="3600" dirty="0"/>
            </a:br>
            <a:r>
              <a:rPr lang="en-US" sz="3600" dirty="0"/>
              <a:t>FREQUENTLY ASKED QUESTIONS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C50508E-0A11-43B5-ADC9-F9282FE09EF3}"/>
              </a:ext>
            </a:extLst>
          </p:cNvPr>
          <p:cNvSpPr/>
          <p:nvPr/>
        </p:nvSpPr>
        <p:spPr>
          <a:xfrm>
            <a:off x="2723147" y="2358062"/>
            <a:ext cx="845419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</a:rPr>
              <a:t>What are some ideas for marketing our re-opening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</a:rPr>
              <a:t>?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Inside and outside signage about safety protocols.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Use social media now to talk about “getting ready to welcome you back.”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Re-opening sales/specials.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Provide explanations for what we are doing.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13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614505-E315-C44B-8A32-B204DA22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prstClr val="black"/>
                </a:solidFill>
              </a:rPr>
              <a:t>THRIFT SHOP </a:t>
            </a:r>
            <a:br>
              <a:rPr lang="en-US" sz="3600" dirty="0">
                <a:solidFill>
                  <a:prstClr val="black"/>
                </a:solidFill>
              </a:rPr>
            </a:br>
            <a:r>
              <a:rPr lang="en-US" sz="3600" dirty="0">
                <a:solidFill>
                  <a:prstClr val="black"/>
                </a:solidFill>
              </a:rPr>
              <a:t>FREQUENTLY ASKED QUESTIONS</a:t>
            </a:r>
            <a:endParaRPr lang="en-US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E7D3502-53B6-43D1-A3F9-9F1F9D545974}"/>
              </a:ext>
            </a:extLst>
          </p:cNvPr>
          <p:cNvSpPr/>
          <p:nvPr/>
        </p:nvSpPr>
        <p:spPr>
          <a:xfrm>
            <a:off x="2544789" y="2282561"/>
            <a:ext cx="8403947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</a:rPr>
              <a:t>How should we get started with the re-opening process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</a:rPr>
              <a:t>?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Begin now with marketing . . . see above.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Clean and thoroughly sanitize store, front and back.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Begin accepting donations as noted above.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Open with limited days/hours.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Ramp up over time to full operations.</a:t>
            </a:r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58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614505-E315-C44B-8A32-B204DA22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Thrift Shop Opportunities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E7D3502-53B6-43D1-A3F9-9F1F9D545974}"/>
              </a:ext>
            </a:extLst>
          </p:cNvPr>
          <p:cNvSpPr/>
          <p:nvPr/>
        </p:nvSpPr>
        <p:spPr>
          <a:xfrm>
            <a:off x="2995913" y="2435164"/>
            <a:ext cx="7591875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</a:rPr>
              <a:t>How else can we support you in this process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</a:rPr>
              <a:t>?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Bulk purchasing possibilities?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Marketing/Communications help?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Other?</a:t>
            </a:r>
          </a:p>
          <a:p>
            <a:pPr marL="800100" marR="0" lvl="1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60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="" xmlns:a16="http://schemas.microsoft.com/office/drawing/2014/main" id="{A7AA9689-6A94-4E40-88AC-5461C35722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996" y="1052275"/>
            <a:ext cx="4087167" cy="16272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837D2D3-564D-E944-9153-6DA01B5EF857}"/>
              </a:ext>
            </a:extLst>
          </p:cNvPr>
          <p:cNvSpPr txBox="1"/>
          <p:nvPr/>
        </p:nvSpPr>
        <p:spPr>
          <a:xfrm>
            <a:off x="2899388" y="2679572"/>
            <a:ext cx="9043795" cy="3614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Kathy Darwin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president@assistanceleague.org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Sharon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Hicks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vpchapterfinance@assistanceleague.org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Nancy Friedel – </a:t>
            </a: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vptechnology@assistanceleague.org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Cherie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Kassinger –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secretary@assistanceleague.org</a:t>
            </a:r>
          </a:p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03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BDE484D-6E56-42EE-8E8C-01A59DAE3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822" y="777723"/>
            <a:ext cx="10363200" cy="2214636"/>
          </a:xfrm>
        </p:spPr>
        <p:txBody>
          <a:bodyPr/>
          <a:lstStyle/>
          <a:p>
            <a:r>
              <a:rPr lang="en-US" sz="5400" dirty="0"/>
              <a:t>COVID-19 Town Hall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3600" dirty="0"/>
              <a:t>April 27, 29, &amp; May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A5C7FBE-EA51-4DFE-B7CF-E18AF3885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6422" y="3607666"/>
            <a:ext cx="9144000" cy="1996751"/>
          </a:xfrm>
        </p:spPr>
        <p:txBody>
          <a:bodyPr>
            <a:noAutofit/>
          </a:bodyPr>
          <a:lstStyle/>
          <a:p>
            <a:r>
              <a:rPr lang="en-US" sz="2800" dirty="0"/>
              <a:t>Kathy Darwin, National President</a:t>
            </a:r>
          </a:p>
          <a:p>
            <a:r>
              <a:rPr lang="en-US" sz="2800" dirty="0"/>
              <a:t>Sharon Hicks, Vice President Chapter Finance</a:t>
            </a:r>
          </a:p>
          <a:p>
            <a:r>
              <a:rPr lang="en-US" sz="2800" dirty="0"/>
              <a:t>Nancy Friedel, Vice President Technology</a:t>
            </a:r>
          </a:p>
          <a:p>
            <a:r>
              <a:rPr lang="en-US" sz="2800" dirty="0"/>
              <a:t>Cherie </a:t>
            </a:r>
            <a:r>
              <a:rPr lang="en-US" sz="2800" dirty="0" err="1"/>
              <a:t>Kassinger</a:t>
            </a:r>
            <a:r>
              <a:rPr lang="en-US" sz="2800" dirty="0"/>
              <a:t>, National Secretary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2333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9C0703-FBD6-DF42-94E3-BC74443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789" y="533077"/>
            <a:ext cx="9171317" cy="1325563"/>
          </a:xfrm>
        </p:spPr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4A5697-1E27-9A42-9A1F-9268FFDC7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789" y="2136176"/>
            <a:ext cx="9171318" cy="4028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Agenda</a:t>
            </a:r>
          </a:p>
          <a:p>
            <a:pPr lvl="1"/>
            <a:r>
              <a:rPr lang="en-US" dirty="0"/>
              <a:t>Updates</a:t>
            </a:r>
          </a:p>
          <a:p>
            <a:pPr lvl="1"/>
            <a:r>
              <a:rPr lang="en-US" dirty="0"/>
              <a:t>Thrift Shop best practices for reopening your thrift shop </a:t>
            </a:r>
          </a:p>
          <a:p>
            <a:pPr lvl="1"/>
            <a:r>
              <a:rPr lang="en-US" dirty="0"/>
              <a:t>Thrift Shop questions</a:t>
            </a:r>
          </a:p>
        </p:txBody>
      </p:sp>
    </p:spTree>
    <p:extLst>
      <p:ext uri="{BB962C8B-B14F-4D97-AF65-F5344CB8AC3E}">
        <p14:creationId xmlns:p14="http://schemas.microsoft.com/office/powerpoint/2010/main" val="110762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C160CF-A8C0-C94A-BE5A-80379952E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4788" y="607721"/>
            <a:ext cx="9171317" cy="1325563"/>
          </a:xfrm>
        </p:spPr>
        <p:txBody>
          <a:bodyPr>
            <a:normAutofit/>
          </a:bodyPr>
          <a:lstStyle/>
          <a:p>
            <a:r>
              <a:rPr lang="en-US" dirty="0"/>
              <a:t>Leadership Training/</a:t>
            </a:r>
            <a:br>
              <a:rPr lang="en-US" dirty="0"/>
            </a:br>
            <a:r>
              <a:rPr lang="en-US" dirty="0"/>
              <a:t>        </a:t>
            </a:r>
            <a:r>
              <a:rPr lang="en-US" dirty="0" smtClean="0"/>
              <a:t>Treasurer’s </a:t>
            </a:r>
            <a:r>
              <a:rPr lang="en-US" dirty="0"/>
              <a:t>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AF173BC-6DC0-8B48-8A71-8DD5D74FF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788" y="2220686"/>
            <a:ext cx="9305089" cy="3732245"/>
          </a:xfrm>
        </p:spPr>
        <p:txBody>
          <a:bodyPr/>
          <a:lstStyle/>
          <a:p>
            <a:r>
              <a:rPr lang="en-US" dirty="0"/>
              <a:t>May </a:t>
            </a:r>
            <a:r>
              <a:rPr lang="en-US" dirty="0" smtClean="0"/>
              <a:t>18-20</a:t>
            </a:r>
            <a:r>
              <a:rPr lang="en-US" dirty="0"/>
              <a:t>, 2020</a:t>
            </a:r>
          </a:p>
          <a:p>
            <a:r>
              <a:rPr lang="en-US" dirty="0"/>
              <a:t>Virtual using Zoom Webinar</a:t>
            </a:r>
          </a:p>
          <a:p>
            <a:r>
              <a:rPr lang="en-US" dirty="0"/>
              <a:t>Who should attend?</a:t>
            </a:r>
          </a:p>
          <a:p>
            <a:pPr lvl="1"/>
            <a:r>
              <a:rPr lang="en-US" dirty="0"/>
              <a:t>Board Members, Assistant Treasurers, Finance </a:t>
            </a:r>
            <a:r>
              <a:rPr lang="en-US" dirty="0" smtClean="0"/>
              <a:t>Chairmen</a:t>
            </a:r>
            <a:endParaRPr lang="en-US" dirty="0"/>
          </a:p>
          <a:p>
            <a:r>
              <a:rPr lang="en-US" dirty="0"/>
              <a:t>$195 per person</a:t>
            </a:r>
          </a:p>
        </p:txBody>
      </p:sp>
    </p:spTree>
    <p:extLst>
      <p:ext uri="{BB962C8B-B14F-4D97-AF65-F5344CB8AC3E}">
        <p14:creationId xmlns:p14="http://schemas.microsoft.com/office/powerpoint/2010/main" val="3055665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9C0703-FBD6-DF42-94E3-BC74443C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23" y="541163"/>
            <a:ext cx="9171317" cy="1325563"/>
          </a:xfrm>
        </p:spPr>
        <p:txBody>
          <a:bodyPr/>
          <a:lstStyle/>
          <a:p>
            <a:r>
              <a:rPr lang="en-US" dirty="0"/>
              <a:t>Social Media Marketing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14A5697-1E27-9A42-9A1F-9268FFDC7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9266" y="2136176"/>
            <a:ext cx="9335850" cy="40286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Instagram </a:t>
            </a:r>
            <a:endParaRPr lang="en-US" sz="2000" dirty="0"/>
          </a:p>
          <a:p>
            <a:pPr>
              <a:lnSpc>
                <a:spcPct val="100000"/>
              </a:lnSpc>
            </a:pPr>
            <a:r>
              <a:rPr lang="en-US" sz="2400" dirty="0"/>
              <a:t>Facebook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400" dirty="0"/>
              <a:t>Do not forget to: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Follow us</a:t>
            </a: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Like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Share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200" dirty="0"/>
          </a:p>
        </p:txBody>
      </p:sp>
      <p:pic>
        <p:nvPicPr>
          <p:cNvPr id="7" name="Picture 6" descr="A close up of a person holding a sign&#10;&#10;Description automatically generated">
            <a:extLst>
              <a:ext uri="{FF2B5EF4-FFF2-40B4-BE49-F238E27FC236}">
                <a16:creationId xmlns="" xmlns:a16="http://schemas.microsoft.com/office/drawing/2014/main" id="{2A787159-AFB6-0D47-A01B-FD6C14C2CD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972" y="2136176"/>
            <a:ext cx="3784600" cy="3759200"/>
          </a:xfrm>
          <a:prstGeom prst="rect">
            <a:avLst/>
          </a:prstGeom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663764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1356A7-7E46-F34D-9A8C-0124FF8F1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885" y="750498"/>
            <a:ext cx="9615126" cy="767751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sz="3100" dirty="0"/>
              <a:t/>
            </a:r>
            <a:br>
              <a:rPr lang="en-US" sz="3100" dirty="0"/>
            </a:br>
            <a:r>
              <a:rPr lang="en-US" sz="4000" dirty="0"/>
              <a:t>THRIFT SHOP </a:t>
            </a:r>
            <a:br>
              <a:rPr lang="en-US" sz="4000" dirty="0"/>
            </a:br>
            <a:r>
              <a:rPr lang="en-US" sz="4000" dirty="0"/>
              <a:t>FREQUENTLY ASKED 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37FDCEA-3174-7447-AEB5-87A5CE054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4789" y="2145733"/>
            <a:ext cx="9171318" cy="403956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600" dirty="0"/>
          </a:p>
          <a:p>
            <a:pPr marL="0" indent="0">
              <a:lnSpc>
                <a:spcPct val="120000"/>
              </a:lnSpc>
              <a:buNone/>
            </a:pPr>
            <a:r>
              <a:rPr lang="en-US" sz="3000" dirty="0"/>
              <a:t>The information in this presentation is posted as a document on the national website.</a:t>
            </a:r>
          </a:p>
          <a:p>
            <a:pPr marL="0" indent="0">
              <a:buNone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Go to assistanceleague.org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Log in with your personal email and password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Select Member Pages	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Quick Links has a </a:t>
            </a:r>
            <a:r>
              <a:rPr lang="en-US" sz="2600" dirty="0">
                <a:solidFill>
                  <a:srgbClr val="FF0000"/>
                </a:solidFill>
              </a:rPr>
              <a:t>Coronavirus Updates </a:t>
            </a:r>
            <a:r>
              <a:rPr lang="en-US" sz="2600" dirty="0"/>
              <a:t>section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/>
              <a:t>This document is listed as COVID-19 FAQs for Thrift Shops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0680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1356A7-7E46-F34D-9A8C-0124FF8F1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2885" y="750498"/>
            <a:ext cx="9615126" cy="767751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en-US" sz="3100" dirty="0"/>
              <a:t/>
            </a:r>
            <a:br>
              <a:rPr lang="en-US" sz="3100" dirty="0"/>
            </a:br>
            <a:r>
              <a:rPr lang="en-US" sz="4000" dirty="0"/>
              <a:t>THRIFT SHOP </a:t>
            </a:r>
            <a:br>
              <a:rPr lang="en-US" sz="4000" dirty="0"/>
            </a:br>
            <a:r>
              <a:rPr lang="en-US" sz="4000" dirty="0"/>
              <a:t>FREQUENTLY ASKED 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37FDCEA-3174-7447-AEB5-87A5CE054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694" y="2116490"/>
            <a:ext cx="8752864" cy="44793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should we consider when processing thrift shop donations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sz="1100" dirty="0"/>
          </a:p>
          <a:p>
            <a:pPr lvl="1"/>
            <a:r>
              <a:rPr lang="en-US" sz="2000" dirty="0"/>
              <a:t>Consider a “touchless” donation process where donors put items into bins that then are left untouched for a period of time or are processed using a sanitizing/fogger system.</a:t>
            </a:r>
          </a:p>
          <a:p>
            <a:pPr lvl="1"/>
            <a:r>
              <a:rPr lang="en-US" sz="2000" dirty="0"/>
              <a:t>Date and leave untouched for three days for soft-sided materials; five days for hard-sided.</a:t>
            </a:r>
          </a:p>
          <a:p>
            <a:pPr lvl="1"/>
            <a:r>
              <a:rPr lang="en-US" sz="2000" dirty="0"/>
              <a:t>Consider purchasing a sanitizing fogging machine, available at Amazon and other outlets (cost is around $300 or less), which will sanitize items.</a:t>
            </a:r>
          </a:p>
          <a:p>
            <a:pPr lvl="1"/>
            <a:r>
              <a:rPr lang="en-US" sz="2000" dirty="0"/>
              <a:t>Think about accepting member donations prior to general public </a:t>
            </a:r>
            <a:r>
              <a:rPr lang="en-US" sz="2000" dirty="0" smtClean="0"/>
              <a:t>donations to </a:t>
            </a:r>
            <a:r>
              <a:rPr lang="en-US" sz="2000" dirty="0"/>
              <a:t>stagger processing workload.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67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614505-E315-C44B-8A32-B204DA22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THRIFT SHOP </a:t>
            </a:r>
            <a:br>
              <a:rPr lang="en-US" sz="3600" dirty="0"/>
            </a:br>
            <a:r>
              <a:rPr lang="en-US" sz="3600" dirty="0"/>
              <a:t>FREQUENTLY ASKED QUESTIONS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55E62E1-5B43-4D04-A8AE-6045B995745F}"/>
              </a:ext>
            </a:extLst>
          </p:cNvPr>
          <p:cNvSpPr/>
          <p:nvPr/>
        </p:nvSpPr>
        <p:spPr>
          <a:xfrm>
            <a:off x="2544790" y="2053515"/>
            <a:ext cx="853629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When our state and local officials say it is safe to reopen, how can we make our retail space safer</a:t>
            </a:r>
            <a:r>
              <a:rPr lang="en-US" sz="2400" dirty="0" smtClean="0">
                <a:latin typeface="Arial" panose="020B0604020202020204" pitchFamily="34" charset="0"/>
                <a:ea typeface="Calibri" panose="020F0502020204030204" pitchFamily="34" charset="0"/>
              </a:rPr>
              <a:t>?</a:t>
            </a: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May want to initially open with reduced hours or fewer days.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Limit store traffic; 5-8 customers/1000 square feet; beyond that limit to one in for one out.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Add one-way traffic signs to aisles.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Add six-foot safe distance markers to check-out area.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Install Plexiglas shield at register.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No dressing room use.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No restroom use (thoroughly sanitize if emergency use happens).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No returns, no holds.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Clean/sanitize entrance and exit doors frequently.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Consider whether to allow reusable bags brought in by customers based on local regulations.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1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614505-E315-C44B-8A32-B204DA226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THRIFT SHOP </a:t>
            </a:r>
            <a:br>
              <a:rPr lang="en-US" sz="3600" dirty="0"/>
            </a:br>
            <a:r>
              <a:rPr lang="en-US" sz="3600" dirty="0"/>
              <a:t>FREQUENTLY ASKED QUESTIONS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6EE251C5-019D-46E5-BE9B-556C6C3880CD}"/>
              </a:ext>
            </a:extLst>
          </p:cNvPr>
          <p:cNvSpPr/>
          <p:nvPr/>
        </p:nvSpPr>
        <p:spPr>
          <a:xfrm>
            <a:off x="2544790" y="2212429"/>
            <a:ext cx="8680673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</a:rPr>
              <a:t>How can we provide for a safe customer experience</a:t>
            </a:r>
            <a:r>
              <a:rPr lang="en-US" sz="2800" dirty="0" smtClean="0">
                <a:latin typeface="Arial" panose="020B0604020202020204" pitchFamily="34" charset="0"/>
                <a:ea typeface="Calibri" panose="020F0502020204030204" pitchFamily="34" charset="0"/>
              </a:rPr>
              <a:t>?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Temperature checks (follow CDC/local guidelines).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Provide hand sanitizer.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Clean/sanitize carts, shopping baskets before each use.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Clean/sanitize check-out area after each customer.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Provide tray to pass cash back and forth, no hand-to-hand.</a:t>
            </a:r>
          </a:p>
          <a:p>
            <a:pPr marL="800100" marR="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</a:rPr>
              <a:t>Ensure safe distancing is followed, using extra staff person if needed.</a:t>
            </a:r>
          </a:p>
          <a:p>
            <a:pPr marL="228600" marR="0" indent="-22860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5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ECF195F1AD19B4098E076451398F180" ma:contentTypeVersion="2" ma:contentTypeDescription="Create a new document." ma:contentTypeScope="" ma:versionID="d86d0823da03eb86ea1a3fdc11b33a23">
  <xsd:schema xmlns:xsd="http://www.w3.org/2001/XMLSchema" xmlns:xs="http://www.w3.org/2001/XMLSchema" xmlns:p="http://schemas.microsoft.com/office/2006/metadata/properties" xmlns:ns2="93ea898e-f8cc-4a58-bfa3-1b8bdbfb04ce" targetNamespace="http://schemas.microsoft.com/office/2006/metadata/properties" ma:root="true" ma:fieldsID="f82c90eec79722181c27504abbbc593a" ns2:_="">
    <xsd:import namespace="93ea898e-f8cc-4a58-bfa3-1b8bdbfb0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ea898e-f8cc-4a58-bfa3-1b8bdbfb04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8E7B70C-4F34-4911-8621-4A9429CF99CE}">
  <ds:schemaRefs>
    <ds:schemaRef ds:uri="http://schemas.microsoft.com/office/2006/documentManagement/types"/>
    <ds:schemaRef ds:uri="93ea898e-f8cc-4a58-bfa3-1b8bdbfb04ce"/>
    <ds:schemaRef ds:uri="http://schemas.openxmlformats.org/package/2006/metadata/core-properti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F03CC43-27A7-4858-92CE-3DCE178843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ea898e-f8cc-4a58-bfa3-1b8bdbfb04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476DDE-2E13-440F-A5DD-FE98CB64CF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4335</TotalTime>
  <Words>614</Words>
  <Application>Microsoft Office PowerPoint</Application>
  <PresentationFormat>Widescreen</PresentationFormat>
  <Paragraphs>114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Theme</vt:lpstr>
      <vt:lpstr>Custom Design</vt:lpstr>
      <vt:lpstr>PowerPoint Presentation</vt:lpstr>
      <vt:lpstr>COVID-19 Town Hall  April 27, 29, &amp; May 1</vt:lpstr>
      <vt:lpstr>Welcome</vt:lpstr>
      <vt:lpstr>Leadership Training/         Treasurer’s Workshop</vt:lpstr>
      <vt:lpstr>Social Media Marketing</vt:lpstr>
      <vt:lpstr> THRIFT SHOP  FREQUENTLY ASKED QUESTIONS </vt:lpstr>
      <vt:lpstr> THRIFT SHOP  FREQUENTLY ASKED QUESTIONS </vt:lpstr>
      <vt:lpstr>THRIFT SHOP  FREQUENTLY ASKED QUESTIONS</vt:lpstr>
      <vt:lpstr>THRIFT SHOP  FREQUENTLY ASKED QUESTIONS</vt:lpstr>
      <vt:lpstr>THRIFT SHOP  FREQUENTLY ASKED QUESTIONS</vt:lpstr>
      <vt:lpstr>THRIFT SHOP  FREQUENTLY ASKED QUESTIONS</vt:lpstr>
      <vt:lpstr>THRIFT SHOP  FREQUENTLY ASKED QUESTIONS</vt:lpstr>
      <vt:lpstr>Thrift Shop Opportunities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Town Hall</dc:title>
  <dc:creator>President - Kathy Darwin</dc:creator>
  <cp:lastModifiedBy>Karen Menz</cp:lastModifiedBy>
  <cp:revision>57</cp:revision>
  <dcterms:created xsi:type="dcterms:W3CDTF">2020-04-16T00:00:06Z</dcterms:created>
  <dcterms:modified xsi:type="dcterms:W3CDTF">2020-04-24T18:25:36Z</dcterms:modified>
</cp:coreProperties>
</file>